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3"/>
  </p:notesMasterIdLst>
  <p:sldIdLst>
    <p:sldId id="256" r:id="rId2"/>
    <p:sldId id="304" r:id="rId3"/>
    <p:sldId id="310" r:id="rId4"/>
    <p:sldId id="309" r:id="rId5"/>
    <p:sldId id="307" r:id="rId6"/>
    <p:sldId id="311" r:id="rId7"/>
    <p:sldId id="324" r:id="rId8"/>
    <p:sldId id="305" r:id="rId9"/>
    <p:sldId id="314" r:id="rId10"/>
    <p:sldId id="316" r:id="rId11"/>
    <p:sldId id="315" r:id="rId12"/>
    <p:sldId id="317" r:id="rId13"/>
    <p:sldId id="319" r:id="rId14"/>
    <p:sldId id="320" r:id="rId15"/>
    <p:sldId id="321" r:id="rId16"/>
    <p:sldId id="318" r:id="rId17"/>
    <p:sldId id="322" r:id="rId18"/>
    <p:sldId id="328" r:id="rId19"/>
    <p:sldId id="323" r:id="rId20"/>
    <p:sldId id="326" r:id="rId21"/>
    <p:sldId id="325" r:id="rId22"/>
    <p:sldId id="329" r:id="rId23"/>
    <p:sldId id="331" r:id="rId24"/>
    <p:sldId id="337" r:id="rId25"/>
    <p:sldId id="332" r:id="rId26"/>
    <p:sldId id="333" r:id="rId27"/>
    <p:sldId id="338" r:id="rId28"/>
    <p:sldId id="335" r:id="rId29"/>
    <p:sldId id="334" r:id="rId30"/>
    <p:sldId id="336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da Silva Ramos" initials="Sd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A"/>
    <a:srgbClr val="006EB9"/>
    <a:srgbClr val="9878B6"/>
    <a:srgbClr val="DA1A35"/>
    <a:srgbClr val="FFFFEB"/>
    <a:srgbClr val="FFFFE6"/>
    <a:srgbClr val="FFFFE5"/>
    <a:srgbClr val="FFFFFF"/>
    <a:srgbClr val="FFFF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1" autoAdjust="0"/>
  </p:normalViewPr>
  <p:slideViewPr>
    <p:cSldViewPr>
      <p:cViewPr varScale="1">
        <p:scale>
          <a:sx n="92" d="100"/>
          <a:sy n="92" d="100"/>
        </p:scale>
        <p:origin x="21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ilvaramoss\Desktop\OMEvaluation_centi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silvaramoss\Desktop\OMEvaluation_centi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smtClean="0"/>
              <a:t>Percent</a:t>
            </a:r>
            <a:r>
              <a:rPr lang="en-US" sz="2200" baseline="0" dirty="0" smtClean="0"/>
              <a:t> scoring within moderate to severe disability</a:t>
            </a:r>
            <a:endParaRPr lang="en-US" sz="2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50892857142857"/>
          <c:y val="0.10934051231848589"/>
          <c:w val="0.8598931878306878"/>
          <c:h val="0.42601762114537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878B6"/>
            </a:solidFill>
          </c:spPr>
          <c:invertIfNegative val="0"/>
          <c:cat>
            <c:strRef>
              <c:f>Sheet1!$B$5:$B$24</c:f>
              <c:strCache>
                <c:ptCount val="20"/>
                <c:pt idx="0">
                  <c:v>FIM+FAM Motor</c:v>
                </c:pt>
                <c:pt idx="1">
                  <c:v>FIM+FAM Cognitive</c:v>
                </c:pt>
                <c:pt idx="2">
                  <c:v>FIM+FAM EADL</c:v>
                </c:pt>
                <c:pt idx="3">
                  <c:v>SASNOS Interpersonal</c:v>
                </c:pt>
                <c:pt idx="4">
                  <c:v>SASNOS Cognition</c:v>
                </c:pt>
                <c:pt idx="5">
                  <c:v>SASNOS Inhibition</c:v>
                </c:pt>
                <c:pt idx="6">
                  <c:v>SASNOS Aggression</c:v>
                </c:pt>
                <c:pt idx="7">
                  <c:v>SASNOS Communication</c:v>
                </c:pt>
                <c:pt idx="8">
                  <c:v>MPAI Abilities</c:v>
                </c:pt>
                <c:pt idx="9">
                  <c:v>MPAI Adjustment</c:v>
                </c:pt>
                <c:pt idx="10">
                  <c:v>MPAI Participation</c:v>
                </c:pt>
                <c:pt idx="11">
                  <c:v>HoNOS</c:v>
                </c:pt>
                <c:pt idx="12">
                  <c:v>SRS</c:v>
                </c:pt>
                <c:pt idx="13">
                  <c:v>RCS Care</c:v>
                </c:pt>
                <c:pt idx="14">
                  <c:v>RCS Risk</c:v>
                </c:pt>
                <c:pt idx="15">
                  <c:v>RCS Nursing</c:v>
                </c:pt>
                <c:pt idx="16">
                  <c:v>RCS Medical</c:v>
                </c:pt>
                <c:pt idx="17">
                  <c:v>RCS Therapy Disciplines</c:v>
                </c:pt>
                <c:pt idx="18">
                  <c:v>RCS Therapy Intensity</c:v>
                </c:pt>
                <c:pt idx="19">
                  <c:v>RCS Equipment</c:v>
                </c:pt>
              </c:strCache>
            </c:strRef>
          </c:cat>
          <c:val>
            <c:numRef>
              <c:f>Sheet1!$C$5:$C$24</c:f>
              <c:numCache>
                <c:formatCode>General</c:formatCode>
                <c:ptCount val="20"/>
                <c:pt idx="0">
                  <c:v>45</c:v>
                </c:pt>
                <c:pt idx="1">
                  <c:v>86</c:v>
                </c:pt>
                <c:pt idx="2">
                  <c:v>98</c:v>
                </c:pt>
                <c:pt idx="3">
                  <c:v>83</c:v>
                </c:pt>
                <c:pt idx="4">
                  <c:v>93</c:v>
                </c:pt>
                <c:pt idx="5">
                  <c:v>15</c:v>
                </c:pt>
                <c:pt idx="6">
                  <c:v>2</c:v>
                </c:pt>
                <c:pt idx="7">
                  <c:v>2</c:v>
                </c:pt>
                <c:pt idx="8">
                  <c:v>47</c:v>
                </c:pt>
                <c:pt idx="9">
                  <c:v>60</c:v>
                </c:pt>
                <c:pt idx="10">
                  <c:v>71</c:v>
                </c:pt>
                <c:pt idx="11">
                  <c:v>0</c:v>
                </c:pt>
                <c:pt idx="12">
                  <c:v>97</c:v>
                </c:pt>
                <c:pt idx="13">
                  <c:v>40</c:v>
                </c:pt>
                <c:pt idx="14">
                  <c:v>61</c:v>
                </c:pt>
                <c:pt idx="15">
                  <c:v>62</c:v>
                </c:pt>
                <c:pt idx="16">
                  <c:v>43</c:v>
                </c:pt>
                <c:pt idx="17">
                  <c:v>99</c:v>
                </c:pt>
                <c:pt idx="18">
                  <c:v>94</c:v>
                </c:pt>
                <c:pt idx="1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D-4EAA-A51F-940690D55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34656"/>
        <c:axId val="130635048"/>
      </c:barChart>
      <c:catAx>
        <c:axId val="13063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635048"/>
        <c:crosses val="autoZero"/>
        <c:auto val="1"/>
        <c:lblAlgn val="ctr"/>
        <c:lblOffset val="100"/>
        <c:noMultiLvlLbl val="0"/>
      </c:catAx>
      <c:valAx>
        <c:axId val="13063504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634656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 b="1" i="0" baseline="0" dirty="0" smtClean="0">
                <a:effectLst/>
              </a:rPr>
              <a:t>Percent scoring within moderate to severe disability</a:t>
            </a:r>
            <a:endParaRPr lang="en-GB" sz="2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Neurobehavioural</c:v>
                </c:pt>
              </c:strCache>
            </c:strRef>
          </c:tx>
          <c:spPr>
            <a:solidFill>
              <a:srgbClr val="9878B6"/>
            </a:solidFill>
          </c:spPr>
          <c:invertIfNegative val="0"/>
          <c:cat>
            <c:strRef>
              <c:f>Sheet1!$A$5:$A$24</c:f>
              <c:strCache>
                <c:ptCount val="20"/>
                <c:pt idx="0">
                  <c:v>FIM+FAM Motor</c:v>
                </c:pt>
                <c:pt idx="1">
                  <c:v>FIM+FAM Cognitive</c:v>
                </c:pt>
                <c:pt idx="2">
                  <c:v>FIM+FAM EADL</c:v>
                </c:pt>
                <c:pt idx="3">
                  <c:v>SASNOS Interpersonal</c:v>
                </c:pt>
                <c:pt idx="4">
                  <c:v>SASNOS Cognition</c:v>
                </c:pt>
                <c:pt idx="5">
                  <c:v>SASNOS Inhibition</c:v>
                </c:pt>
                <c:pt idx="6">
                  <c:v>SASNOS Aggression</c:v>
                </c:pt>
                <c:pt idx="7">
                  <c:v>SASNOS Communication</c:v>
                </c:pt>
                <c:pt idx="8">
                  <c:v>MPAI Abilities</c:v>
                </c:pt>
                <c:pt idx="9">
                  <c:v>MPAI Adjustment</c:v>
                </c:pt>
                <c:pt idx="10">
                  <c:v>MPAI Participation</c:v>
                </c:pt>
                <c:pt idx="11">
                  <c:v>HoNOS</c:v>
                </c:pt>
                <c:pt idx="12">
                  <c:v>SRS</c:v>
                </c:pt>
                <c:pt idx="13">
                  <c:v>RCS Care</c:v>
                </c:pt>
                <c:pt idx="14">
                  <c:v>RCS Risk</c:v>
                </c:pt>
                <c:pt idx="15">
                  <c:v>RCS Nursing</c:v>
                </c:pt>
                <c:pt idx="16">
                  <c:v>RCS Medical</c:v>
                </c:pt>
                <c:pt idx="17">
                  <c:v>RCS Therapy Disciplines</c:v>
                </c:pt>
                <c:pt idx="18">
                  <c:v>RCS Therapy Intensity</c:v>
                </c:pt>
                <c:pt idx="19">
                  <c:v>RCS Equipment</c:v>
                </c:pt>
              </c:strCache>
            </c:strRef>
          </c:cat>
          <c:val>
            <c:numRef>
              <c:f>Sheet1!$B$5:$B$24</c:f>
              <c:numCache>
                <c:formatCode>General</c:formatCode>
                <c:ptCount val="20"/>
                <c:pt idx="0">
                  <c:v>45</c:v>
                </c:pt>
                <c:pt idx="1">
                  <c:v>86</c:v>
                </c:pt>
                <c:pt idx="2">
                  <c:v>98</c:v>
                </c:pt>
                <c:pt idx="3">
                  <c:v>83</c:v>
                </c:pt>
                <c:pt idx="4">
                  <c:v>93</c:v>
                </c:pt>
                <c:pt idx="5">
                  <c:v>15</c:v>
                </c:pt>
                <c:pt idx="6">
                  <c:v>2</c:v>
                </c:pt>
                <c:pt idx="7">
                  <c:v>2</c:v>
                </c:pt>
                <c:pt idx="8">
                  <c:v>47</c:v>
                </c:pt>
                <c:pt idx="9">
                  <c:v>60</c:v>
                </c:pt>
                <c:pt idx="10">
                  <c:v>71</c:v>
                </c:pt>
                <c:pt idx="11">
                  <c:v>0</c:v>
                </c:pt>
                <c:pt idx="12">
                  <c:v>97</c:v>
                </c:pt>
                <c:pt idx="13">
                  <c:v>40</c:v>
                </c:pt>
                <c:pt idx="14">
                  <c:v>61</c:v>
                </c:pt>
                <c:pt idx="15">
                  <c:v>62</c:v>
                </c:pt>
                <c:pt idx="16">
                  <c:v>43</c:v>
                </c:pt>
                <c:pt idx="17">
                  <c:v>99</c:v>
                </c:pt>
                <c:pt idx="18">
                  <c:v>94</c:v>
                </c:pt>
                <c:pt idx="1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9-4F56-8CEC-89F56F996E08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rgbClr val="E6B408"/>
            </a:solidFill>
          </c:spPr>
          <c:invertIfNegative val="0"/>
          <c:cat>
            <c:strRef>
              <c:f>Sheet1!$A$5:$A$24</c:f>
              <c:strCache>
                <c:ptCount val="20"/>
                <c:pt idx="0">
                  <c:v>FIM+FAM Motor</c:v>
                </c:pt>
                <c:pt idx="1">
                  <c:v>FIM+FAM Cognitive</c:v>
                </c:pt>
                <c:pt idx="2">
                  <c:v>FIM+FAM EADL</c:v>
                </c:pt>
                <c:pt idx="3">
                  <c:v>SASNOS Interpersonal</c:v>
                </c:pt>
                <c:pt idx="4">
                  <c:v>SASNOS Cognition</c:v>
                </c:pt>
                <c:pt idx="5">
                  <c:v>SASNOS Inhibition</c:v>
                </c:pt>
                <c:pt idx="6">
                  <c:v>SASNOS Aggression</c:v>
                </c:pt>
                <c:pt idx="7">
                  <c:v>SASNOS Communication</c:v>
                </c:pt>
                <c:pt idx="8">
                  <c:v>MPAI Abilities</c:v>
                </c:pt>
                <c:pt idx="9">
                  <c:v>MPAI Adjustment</c:v>
                </c:pt>
                <c:pt idx="10">
                  <c:v>MPAI Participation</c:v>
                </c:pt>
                <c:pt idx="11">
                  <c:v>HoNOS</c:v>
                </c:pt>
                <c:pt idx="12">
                  <c:v>SRS</c:v>
                </c:pt>
                <c:pt idx="13">
                  <c:v>RCS Care</c:v>
                </c:pt>
                <c:pt idx="14">
                  <c:v>RCS Risk</c:v>
                </c:pt>
                <c:pt idx="15">
                  <c:v>RCS Nursing</c:v>
                </c:pt>
                <c:pt idx="16">
                  <c:v>RCS Medical</c:v>
                </c:pt>
                <c:pt idx="17">
                  <c:v>RCS Therapy Disciplines</c:v>
                </c:pt>
                <c:pt idx="18">
                  <c:v>RCS Therapy Intensity</c:v>
                </c:pt>
                <c:pt idx="19">
                  <c:v>RCS Equipment</c:v>
                </c:pt>
              </c:strCache>
            </c:strRef>
          </c:cat>
          <c:val>
            <c:numRef>
              <c:f>Sheet1!$D$5:$D$24</c:f>
              <c:numCache>
                <c:formatCode>General</c:formatCode>
                <c:ptCount val="20"/>
                <c:pt idx="0">
                  <c:v>87</c:v>
                </c:pt>
                <c:pt idx="1">
                  <c:v>96</c:v>
                </c:pt>
                <c:pt idx="2">
                  <c:v>100</c:v>
                </c:pt>
                <c:pt idx="3">
                  <c:v>83</c:v>
                </c:pt>
                <c:pt idx="4">
                  <c:v>91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87</c:v>
                </c:pt>
                <c:pt idx="9">
                  <c:v>0</c:v>
                </c:pt>
                <c:pt idx="10">
                  <c:v>87</c:v>
                </c:pt>
                <c:pt idx="11">
                  <c:v>0</c:v>
                </c:pt>
                <c:pt idx="12">
                  <c:v>100</c:v>
                </c:pt>
                <c:pt idx="13">
                  <c:v>91</c:v>
                </c:pt>
                <c:pt idx="14">
                  <c:v>13</c:v>
                </c:pt>
                <c:pt idx="15">
                  <c:v>100</c:v>
                </c:pt>
                <c:pt idx="16">
                  <c:v>91</c:v>
                </c:pt>
                <c:pt idx="17">
                  <c:v>100</c:v>
                </c:pt>
                <c:pt idx="18">
                  <c:v>100</c:v>
                </c:pt>
                <c:pt idx="19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9-4F56-8CEC-89F56F996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35832"/>
        <c:axId val="133456856"/>
      </c:barChart>
      <c:catAx>
        <c:axId val="13063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56856"/>
        <c:crosses val="autoZero"/>
        <c:auto val="1"/>
        <c:lblAlgn val="ctr"/>
        <c:lblOffset val="100"/>
        <c:noMultiLvlLbl val="0"/>
      </c:catAx>
      <c:valAx>
        <c:axId val="13345685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635832"/>
        <c:crosses val="autoZero"/>
        <c:crossBetween val="between"/>
        <c:majorUnit val="10"/>
        <c:min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D3D61-CC0A-48D3-A0FF-8B79A6FAE1D1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8E06F8D3-35CB-49CE-BF0E-E456B1D515F4}">
      <dgm:prSet phldrT="[Text]"/>
      <dgm:spPr/>
      <dgm:t>
        <a:bodyPr/>
        <a:lstStyle/>
        <a:p>
          <a:endParaRPr lang="en-GB" dirty="0">
            <a:latin typeface="Arial Black" panose="020B0A04020102020204" pitchFamily="34" charset="0"/>
          </a:endParaRPr>
        </a:p>
      </dgm:t>
    </dgm:pt>
    <dgm:pt modelId="{E3206164-C109-4137-80F8-E6F10252CA0E}" type="parTrans" cxnId="{0FC3CFC2-BAD2-429A-80DA-F15644DBBBCC}">
      <dgm:prSet/>
      <dgm:spPr/>
      <dgm:t>
        <a:bodyPr/>
        <a:lstStyle/>
        <a:p>
          <a:endParaRPr lang="en-GB"/>
        </a:p>
      </dgm:t>
    </dgm:pt>
    <dgm:pt modelId="{4F98D425-9897-4EB8-9094-8CD3A323BE71}" type="sibTrans" cxnId="{0FC3CFC2-BAD2-429A-80DA-F15644DBBBCC}">
      <dgm:prSet/>
      <dgm:spPr/>
      <dgm:t>
        <a:bodyPr/>
        <a:lstStyle/>
        <a:p>
          <a:endParaRPr lang="en-GB"/>
        </a:p>
      </dgm:t>
    </dgm:pt>
    <dgm:pt modelId="{E8A3ECE8-760E-499F-BC6E-86749A67DC9B}">
      <dgm:prSet phldrT="[Text]"/>
      <dgm:spPr/>
      <dgm:t>
        <a:bodyPr/>
        <a:lstStyle/>
        <a:p>
          <a:endParaRPr lang="en-GB" dirty="0">
            <a:latin typeface="Arial Black" panose="020B0A04020102020204" pitchFamily="34" charset="0"/>
          </a:endParaRPr>
        </a:p>
      </dgm:t>
    </dgm:pt>
    <dgm:pt modelId="{CC3FAF4B-234B-42B1-8BE8-B118A5E57C6A}" type="sibTrans" cxnId="{DF521D07-09AE-498D-BDE0-9400BF3CFD64}">
      <dgm:prSet/>
      <dgm:spPr/>
      <dgm:t>
        <a:bodyPr/>
        <a:lstStyle/>
        <a:p>
          <a:endParaRPr lang="en-GB"/>
        </a:p>
      </dgm:t>
    </dgm:pt>
    <dgm:pt modelId="{E39D951B-DEB5-4765-B5A5-D15442476C15}" type="parTrans" cxnId="{DF521D07-09AE-498D-BDE0-9400BF3CFD64}">
      <dgm:prSet/>
      <dgm:spPr/>
      <dgm:t>
        <a:bodyPr/>
        <a:lstStyle/>
        <a:p>
          <a:endParaRPr lang="en-GB"/>
        </a:p>
      </dgm:t>
    </dgm:pt>
    <dgm:pt modelId="{DE57EEDA-E7C6-45F4-B228-552D0BF691EB}">
      <dgm:prSet phldrT="[Text]" custT="1"/>
      <dgm:spPr/>
      <dgm:t>
        <a:bodyPr/>
        <a:lstStyle/>
        <a:p>
          <a:endParaRPr lang="en-GB" sz="1100" dirty="0">
            <a:latin typeface="Arial Black" panose="020B0A04020102020204" pitchFamily="34" charset="0"/>
          </a:endParaRPr>
        </a:p>
      </dgm:t>
    </dgm:pt>
    <dgm:pt modelId="{9AE992A4-79D0-4FDD-BE2C-BB3574915DFF}" type="sibTrans" cxnId="{470293D9-C228-465D-B912-3A201CB8D8B5}">
      <dgm:prSet/>
      <dgm:spPr/>
      <dgm:t>
        <a:bodyPr/>
        <a:lstStyle/>
        <a:p>
          <a:endParaRPr lang="en-GB"/>
        </a:p>
      </dgm:t>
    </dgm:pt>
    <dgm:pt modelId="{73682C13-F7DD-4BC7-BC7A-964D1BC679B2}" type="parTrans" cxnId="{470293D9-C228-465D-B912-3A201CB8D8B5}">
      <dgm:prSet/>
      <dgm:spPr/>
      <dgm:t>
        <a:bodyPr/>
        <a:lstStyle/>
        <a:p>
          <a:endParaRPr lang="en-GB"/>
        </a:p>
      </dgm:t>
    </dgm:pt>
    <dgm:pt modelId="{72074AD4-0BF0-4B54-93C0-ACD61A75B6E7}" type="pres">
      <dgm:prSet presAssocID="{CFED3D61-CC0A-48D3-A0FF-8B79A6FAE1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A635AC-00A6-4516-939C-DE5DCBC72720}" type="pres">
      <dgm:prSet presAssocID="{DE57EEDA-E7C6-45F4-B228-552D0BF691E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FD0862-A350-4D32-BC38-CA7E4F534700}" type="pres">
      <dgm:prSet presAssocID="{DE57EEDA-E7C6-45F4-B228-552D0BF691EB}" presName="gear1srcNode" presStyleLbl="node1" presStyleIdx="0" presStyleCnt="3"/>
      <dgm:spPr/>
      <dgm:t>
        <a:bodyPr/>
        <a:lstStyle/>
        <a:p>
          <a:endParaRPr lang="en-GB"/>
        </a:p>
      </dgm:t>
    </dgm:pt>
    <dgm:pt modelId="{2699B484-8814-4749-930B-C9919AF01D3F}" type="pres">
      <dgm:prSet presAssocID="{DE57EEDA-E7C6-45F4-B228-552D0BF691EB}" presName="gear1dstNode" presStyleLbl="node1" presStyleIdx="0" presStyleCnt="3"/>
      <dgm:spPr/>
      <dgm:t>
        <a:bodyPr/>
        <a:lstStyle/>
        <a:p>
          <a:endParaRPr lang="en-GB"/>
        </a:p>
      </dgm:t>
    </dgm:pt>
    <dgm:pt modelId="{A3F8F2B0-8126-4833-A31C-482F6710F864}" type="pres">
      <dgm:prSet presAssocID="{E8A3ECE8-760E-499F-BC6E-86749A67DC9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B9815-FDC3-45B3-AF91-B7CE07D2657D}" type="pres">
      <dgm:prSet presAssocID="{E8A3ECE8-760E-499F-BC6E-86749A67DC9B}" presName="gear2srcNode" presStyleLbl="node1" presStyleIdx="1" presStyleCnt="3"/>
      <dgm:spPr/>
      <dgm:t>
        <a:bodyPr/>
        <a:lstStyle/>
        <a:p>
          <a:endParaRPr lang="en-GB"/>
        </a:p>
      </dgm:t>
    </dgm:pt>
    <dgm:pt modelId="{4CA14714-B068-4020-BC16-77EBFAD4B8A4}" type="pres">
      <dgm:prSet presAssocID="{E8A3ECE8-760E-499F-BC6E-86749A67DC9B}" presName="gear2dstNode" presStyleLbl="node1" presStyleIdx="1" presStyleCnt="3"/>
      <dgm:spPr/>
      <dgm:t>
        <a:bodyPr/>
        <a:lstStyle/>
        <a:p>
          <a:endParaRPr lang="en-GB"/>
        </a:p>
      </dgm:t>
    </dgm:pt>
    <dgm:pt modelId="{6FB390C0-AEDC-4EC2-9078-50AEC4CC1D83}" type="pres">
      <dgm:prSet presAssocID="{8E06F8D3-35CB-49CE-BF0E-E456B1D515F4}" presName="gear3" presStyleLbl="node1" presStyleIdx="2" presStyleCnt="3"/>
      <dgm:spPr/>
      <dgm:t>
        <a:bodyPr/>
        <a:lstStyle/>
        <a:p>
          <a:endParaRPr lang="en-GB"/>
        </a:p>
      </dgm:t>
    </dgm:pt>
    <dgm:pt modelId="{B4927839-A6B4-41BE-8D5B-910F51EAC374}" type="pres">
      <dgm:prSet presAssocID="{8E06F8D3-35CB-49CE-BF0E-E456B1D515F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8F0B41-5A7D-4D0A-B1E8-AA193D139B69}" type="pres">
      <dgm:prSet presAssocID="{8E06F8D3-35CB-49CE-BF0E-E456B1D515F4}" presName="gear3srcNode" presStyleLbl="node1" presStyleIdx="2" presStyleCnt="3"/>
      <dgm:spPr/>
      <dgm:t>
        <a:bodyPr/>
        <a:lstStyle/>
        <a:p>
          <a:endParaRPr lang="en-GB"/>
        </a:p>
      </dgm:t>
    </dgm:pt>
    <dgm:pt modelId="{F9395900-3407-40C3-80D9-84335563ADEF}" type="pres">
      <dgm:prSet presAssocID="{8E06F8D3-35CB-49CE-BF0E-E456B1D515F4}" presName="gear3dstNode" presStyleLbl="node1" presStyleIdx="2" presStyleCnt="3"/>
      <dgm:spPr/>
      <dgm:t>
        <a:bodyPr/>
        <a:lstStyle/>
        <a:p>
          <a:endParaRPr lang="en-GB"/>
        </a:p>
      </dgm:t>
    </dgm:pt>
    <dgm:pt modelId="{32E1E750-EEB6-46CE-A1CA-EFFC02F58570}" type="pres">
      <dgm:prSet presAssocID="{9AE992A4-79D0-4FDD-BE2C-BB3574915DFF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99C8A1FA-E682-4196-938E-B4D2B25F0748}" type="pres">
      <dgm:prSet presAssocID="{CC3FAF4B-234B-42B1-8BE8-B118A5E57C6A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799347AE-E45D-4501-8738-A5457861E499}" type="pres">
      <dgm:prSet presAssocID="{4F98D425-9897-4EB8-9094-8CD3A323BE71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88DC003-C93D-426C-8B0C-8B2DBF9BE826}" type="presOf" srcId="{4F98D425-9897-4EB8-9094-8CD3A323BE71}" destId="{799347AE-E45D-4501-8738-A5457861E499}" srcOrd="0" destOrd="0" presId="urn:microsoft.com/office/officeart/2005/8/layout/gear1"/>
    <dgm:cxn modelId="{4697F241-C04F-4492-9616-3BDEA50AB052}" type="presOf" srcId="{8E06F8D3-35CB-49CE-BF0E-E456B1D515F4}" destId="{B4927839-A6B4-41BE-8D5B-910F51EAC374}" srcOrd="1" destOrd="0" presId="urn:microsoft.com/office/officeart/2005/8/layout/gear1"/>
    <dgm:cxn modelId="{976EA6E0-A853-4E5E-8246-518BF7D150CD}" type="presOf" srcId="{9AE992A4-79D0-4FDD-BE2C-BB3574915DFF}" destId="{32E1E750-EEB6-46CE-A1CA-EFFC02F58570}" srcOrd="0" destOrd="0" presId="urn:microsoft.com/office/officeart/2005/8/layout/gear1"/>
    <dgm:cxn modelId="{0FC3CFC2-BAD2-429A-80DA-F15644DBBBCC}" srcId="{CFED3D61-CC0A-48D3-A0FF-8B79A6FAE1D1}" destId="{8E06F8D3-35CB-49CE-BF0E-E456B1D515F4}" srcOrd="2" destOrd="0" parTransId="{E3206164-C109-4137-80F8-E6F10252CA0E}" sibTransId="{4F98D425-9897-4EB8-9094-8CD3A323BE71}"/>
    <dgm:cxn modelId="{A5E10D39-325F-4676-A263-837A31BB0178}" type="presOf" srcId="{8E06F8D3-35CB-49CE-BF0E-E456B1D515F4}" destId="{828F0B41-5A7D-4D0A-B1E8-AA193D139B69}" srcOrd="2" destOrd="0" presId="urn:microsoft.com/office/officeart/2005/8/layout/gear1"/>
    <dgm:cxn modelId="{DF521D07-09AE-498D-BDE0-9400BF3CFD64}" srcId="{CFED3D61-CC0A-48D3-A0FF-8B79A6FAE1D1}" destId="{E8A3ECE8-760E-499F-BC6E-86749A67DC9B}" srcOrd="1" destOrd="0" parTransId="{E39D951B-DEB5-4765-B5A5-D15442476C15}" sibTransId="{CC3FAF4B-234B-42B1-8BE8-B118A5E57C6A}"/>
    <dgm:cxn modelId="{DE366D5E-3D9D-4E51-9325-517DD74FD924}" type="presOf" srcId="{E8A3ECE8-760E-499F-BC6E-86749A67DC9B}" destId="{A3F8F2B0-8126-4833-A31C-482F6710F864}" srcOrd="0" destOrd="0" presId="urn:microsoft.com/office/officeart/2005/8/layout/gear1"/>
    <dgm:cxn modelId="{ED671478-87B3-4DDE-8F37-70D94AAA8ABF}" type="presOf" srcId="{CC3FAF4B-234B-42B1-8BE8-B118A5E57C6A}" destId="{99C8A1FA-E682-4196-938E-B4D2B25F0748}" srcOrd="0" destOrd="0" presId="urn:microsoft.com/office/officeart/2005/8/layout/gear1"/>
    <dgm:cxn modelId="{24A52B30-39D8-4015-9FF3-DB019211C302}" type="presOf" srcId="{DE57EEDA-E7C6-45F4-B228-552D0BF691EB}" destId="{2699B484-8814-4749-930B-C9919AF01D3F}" srcOrd="2" destOrd="0" presId="urn:microsoft.com/office/officeart/2005/8/layout/gear1"/>
    <dgm:cxn modelId="{470293D9-C228-465D-B912-3A201CB8D8B5}" srcId="{CFED3D61-CC0A-48D3-A0FF-8B79A6FAE1D1}" destId="{DE57EEDA-E7C6-45F4-B228-552D0BF691EB}" srcOrd="0" destOrd="0" parTransId="{73682C13-F7DD-4BC7-BC7A-964D1BC679B2}" sibTransId="{9AE992A4-79D0-4FDD-BE2C-BB3574915DFF}"/>
    <dgm:cxn modelId="{935C1589-7C51-4B99-8D5D-7BBDA9BE370E}" type="presOf" srcId="{8E06F8D3-35CB-49CE-BF0E-E456B1D515F4}" destId="{F9395900-3407-40C3-80D9-84335563ADEF}" srcOrd="3" destOrd="0" presId="urn:microsoft.com/office/officeart/2005/8/layout/gear1"/>
    <dgm:cxn modelId="{E5D7AD49-C2A4-4DEB-9806-0DF2CA5BABDD}" type="presOf" srcId="{E8A3ECE8-760E-499F-BC6E-86749A67DC9B}" destId="{4CA14714-B068-4020-BC16-77EBFAD4B8A4}" srcOrd="2" destOrd="0" presId="urn:microsoft.com/office/officeart/2005/8/layout/gear1"/>
    <dgm:cxn modelId="{47849532-4A43-4E1A-B7A7-3B22B1FB978E}" type="presOf" srcId="{DE57EEDA-E7C6-45F4-B228-552D0BF691EB}" destId="{F1A635AC-00A6-4516-939C-DE5DCBC72720}" srcOrd="0" destOrd="0" presId="urn:microsoft.com/office/officeart/2005/8/layout/gear1"/>
    <dgm:cxn modelId="{81BD16DB-ABBE-4AC6-9459-6ED14B374BF1}" type="presOf" srcId="{DE57EEDA-E7C6-45F4-B228-552D0BF691EB}" destId="{9DFD0862-A350-4D32-BC38-CA7E4F534700}" srcOrd="1" destOrd="0" presId="urn:microsoft.com/office/officeart/2005/8/layout/gear1"/>
    <dgm:cxn modelId="{C4EF04AE-6F62-4814-8714-7339AF4ACAA3}" type="presOf" srcId="{CFED3D61-CC0A-48D3-A0FF-8B79A6FAE1D1}" destId="{72074AD4-0BF0-4B54-93C0-ACD61A75B6E7}" srcOrd="0" destOrd="0" presId="urn:microsoft.com/office/officeart/2005/8/layout/gear1"/>
    <dgm:cxn modelId="{2FF0DB96-782B-482D-AE7C-16513C202050}" type="presOf" srcId="{E8A3ECE8-760E-499F-BC6E-86749A67DC9B}" destId="{8D4B9815-FDC3-45B3-AF91-B7CE07D2657D}" srcOrd="1" destOrd="0" presId="urn:microsoft.com/office/officeart/2005/8/layout/gear1"/>
    <dgm:cxn modelId="{56211FC5-C44B-4740-9775-4F5990E54D18}" type="presOf" srcId="{8E06F8D3-35CB-49CE-BF0E-E456B1D515F4}" destId="{6FB390C0-AEDC-4EC2-9078-50AEC4CC1D83}" srcOrd="0" destOrd="0" presId="urn:microsoft.com/office/officeart/2005/8/layout/gear1"/>
    <dgm:cxn modelId="{293EFF53-55A2-4434-9418-F7ADBA2B8A63}" type="presParOf" srcId="{72074AD4-0BF0-4B54-93C0-ACD61A75B6E7}" destId="{F1A635AC-00A6-4516-939C-DE5DCBC72720}" srcOrd="0" destOrd="0" presId="urn:microsoft.com/office/officeart/2005/8/layout/gear1"/>
    <dgm:cxn modelId="{9024D47C-FBE5-452B-B787-FE29423A2C5B}" type="presParOf" srcId="{72074AD4-0BF0-4B54-93C0-ACD61A75B6E7}" destId="{9DFD0862-A350-4D32-BC38-CA7E4F534700}" srcOrd="1" destOrd="0" presId="urn:microsoft.com/office/officeart/2005/8/layout/gear1"/>
    <dgm:cxn modelId="{271535B4-B2C9-4F11-81F5-B4DA3794C448}" type="presParOf" srcId="{72074AD4-0BF0-4B54-93C0-ACD61A75B6E7}" destId="{2699B484-8814-4749-930B-C9919AF01D3F}" srcOrd="2" destOrd="0" presId="urn:microsoft.com/office/officeart/2005/8/layout/gear1"/>
    <dgm:cxn modelId="{93BE174A-0C6D-4694-9387-74275F3DACA7}" type="presParOf" srcId="{72074AD4-0BF0-4B54-93C0-ACD61A75B6E7}" destId="{A3F8F2B0-8126-4833-A31C-482F6710F864}" srcOrd="3" destOrd="0" presId="urn:microsoft.com/office/officeart/2005/8/layout/gear1"/>
    <dgm:cxn modelId="{DE32B510-1DC7-46EB-B006-B4C2463E8B8D}" type="presParOf" srcId="{72074AD4-0BF0-4B54-93C0-ACD61A75B6E7}" destId="{8D4B9815-FDC3-45B3-AF91-B7CE07D2657D}" srcOrd="4" destOrd="0" presId="urn:microsoft.com/office/officeart/2005/8/layout/gear1"/>
    <dgm:cxn modelId="{C56623C4-EDD6-4CAD-B97E-16D20F843645}" type="presParOf" srcId="{72074AD4-0BF0-4B54-93C0-ACD61A75B6E7}" destId="{4CA14714-B068-4020-BC16-77EBFAD4B8A4}" srcOrd="5" destOrd="0" presId="urn:microsoft.com/office/officeart/2005/8/layout/gear1"/>
    <dgm:cxn modelId="{85F05730-EA26-44A2-82A7-2E2042803588}" type="presParOf" srcId="{72074AD4-0BF0-4B54-93C0-ACD61A75B6E7}" destId="{6FB390C0-AEDC-4EC2-9078-50AEC4CC1D83}" srcOrd="6" destOrd="0" presId="urn:microsoft.com/office/officeart/2005/8/layout/gear1"/>
    <dgm:cxn modelId="{3C27B66C-E97A-48A1-AE00-5FAA3DEB1D18}" type="presParOf" srcId="{72074AD4-0BF0-4B54-93C0-ACD61A75B6E7}" destId="{B4927839-A6B4-41BE-8D5B-910F51EAC374}" srcOrd="7" destOrd="0" presId="urn:microsoft.com/office/officeart/2005/8/layout/gear1"/>
    <dgm:cxn modelId="{B96CA2C1-2B74-4064-BAFB-CEA988BF735A}" type="presParOf" srcId="{72074AD4-0BF0-4B54-93C0-ACD61A75B6E7}" destId="{828F0B41-5A7D-4D0A-B1E8-AA193D139B69}" srcOrd="8" destOrd="0" presId="urn:microsoft.com/office/officeart/2005/8/layout/gear1"/>
    <dgm:cxn modelId="{B30D5C02-691A-4B52-8159-B34DDDDA0C5E}" type="presParOf" srcId="{72074AD4-0BF0-4B54-93C0-ACD61A75B6E7}" destId="{F9395900-3407-40C3-80D9-84335563ADEF}" srcOrd="9" destOrd="0" presId="urn:microsoft.com/office/officeart/2005/8/layout/gear1"/>
    <dgm:cxn modelId="{38B9F278-79A5-47E5-A8AC-B6EBC218D880}" type="presParOf" srcId="{72074AD4-0BF0-4B54-93C0-ACD61A75B6E7}" destId="{32E1E750-EEB6-46CE-A1CA-EFFC02F58570}" srcOrd="10" destOrd="0" presId="urn:microsoft.com/office/officeart/2005/8/layout/gear1"/>
    <dgm:cxn modelId="{18DA9874-5F2E-44D4-90FA-C41F1401EFED}" type="presParOf" srcId="{72074AD4-0BF0-4B54-93C0-ACD61A75B6E7}" destId="{99C8A1FA-E682-4196-938E-B4D2B25F0748}" srcOrd="11" destOrd="0" presId="urn:microsoft.com/office/officeart/2005/8/layout/gear1"/>
    <dgm:cxn modelId="{C909438B-7908-4AF5-B5CB-EDF5F5E3DEE5}" type="presParOf" srcId="{72074AD4-0BF0-4B54-93C0-ACD61A75B6E7}" destId="{799347AE-E45D-4501-8738-A5457861E4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165F5-B72E-42BB-B89E-FB190887FC4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0D14CA-CC0F-492C-88B8-83F5F44E505F}">
      <dgm:prSet phldrT="[Text]" custT="1"/>
      <dgm:spPr>
        <a:solidFill>
          <a:srgbClr val="9878B6"/>
        </a:solidFill>
      </dgm:spPr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What?</a:t>
          </a:r>
          <a:endParaRPr lang="en-GB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E3914-D9F3-4B80-9A73-67D6687912DC}" type="parTrans" cxnId="{27ECD4B8-C042-406C-AED7-42C1CBA3D178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23437-5F37-4BDD-96B9-C323D507D4EA}" type="sibTrans" cxnId="{27ECD4B8-C042-406C-AED7-42C1CBA3D178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011C6-8FD5-49BC-88DC-19E2BFAA1414}">
      <dgm:prSet phldrT="[Text]" custT="1"/>
      <dgm:spPr>
        <a:ln>
          <a:solidFill>
            <a:srgbClr val="9878B6"/>
          </a:solidFill>
        </a:ln>
      </dgm:spPr>
      <dgm:t>
        <a:bodyPr/>
        <a:lstStyle/>
        <a:p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• Symptoms</a:t>
          </a:r>
        </a:p>
        <a:p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• Disability</a:t>
          </a:r>
        </a:p>
        <a:p>
          <a:pPr marL="176213" indent="-176213"/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• Intervention target</a:t>
          </a:r>
        </a:p>
      </dgm:t>
    </dgm:pt>
    <dgm:pt modelId="{E724BFC2-E3B7-453F-AE4E-BF7A1D2AB5B8}" type="parTrans" cxnId="{55CAF595-A244-4961-9B4D-4CE7CC972CBC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AFAC7-412B-4385-8507-CC2AFFFDE4A6}" type="sibTrans" cxnId="{55CAF595-A244-4961-9B4D-4CE7CC972CBC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349D0-AC37-4B6F-9DC6-64EE59550D31}">
      <dgm:prSet phldrT="[Text]" custT="1"/>
      <dgm:spPr>
        <a:solidFill>
          <a:srgbClr val="9878B6"/>
        </a:solidFill>
      </dgm:spPr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Why?</a:t>
          </a:r>
          <a:endParaRPr lang="en-GB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1C02E-A4DD-4972-A697-3770EA80CC2D}" type="parTrans" cxnId="{C7CDC9AA-A189-4A01-829A-2E6DAE232035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3A762-3A1E-4085-A375-494EAD3A949A}" type="sibTrans" cxnId="{C7CDC9AA-A189-4A01-829A-2E6DAE232035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E5D58-B0BF-40C4-BC5F-594FBE038291}">
      <dgm:prSet phldrT="[Text]" custT="1"/>
      <dgm:spPr>
        <a:ln>
          <a:solidFill>
            <a:srgbClr val="9878B6"/>
          </a:solidFill>
        </a:ln>
      </dgm:spPr>
      <dgm:t>
        <a:bodyPr/>
        <a:lstStyle/>
        <a:p>
          <a:pPr marL="176213" indent="-176213"/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• To measure outcome</a:t>
          </a:r>
        </a:p>
        <a:p>
          <a:pPr marL="176213" indent="-176213"/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• To show change</a:t>
          </a:r>
        </a:p>
        <a:p>
          <a:pPr marL="176213" indent="-176213"/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• To measure clinical input</a:t>
          </a:r>
          <a:endParaRPr lang="en-GB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A844D-B6FD-453D-B77A-A3D82A972518}" type="parTrans" cxnId="{EA56E569-F7B6-4FF5-AE77-85D60B75BEDC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E58E5-0036-4505-8E02-31A40C4C95DD}" type="sibTrans" cxnId="{EA56E569-F7B6-4FF5-AE77-85D60B75BEDC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D7863-101D-4A17-82FB-3816E91D46CB}">
      <dgm:prSet phldrT="[Text]" custT="1"/>
      <dgm:spPr>
        <a:solidFill>
          <a:srgbClr val="9878B6"/>
        </a:solidFill>
      </dgm:spPr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How?</a:t>
          </a:r>
          <a:endParaRPr lang="en-GB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D0479-B901-405C-82C7-5AF0C4749207}" type="parTrans" cxnId="{71D0A427-82A0-456D-9E8D-45BE47A56E3E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8F5CB-FC9C-4653-B00D-64E684F01C93}" type="sibTrans" cxnId="{71D0A427-82A0-456D-9E8D-45BE47A56E3E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08DE5-C76D-42F0-BA55-421CC31044DD}">
      <dgm:prSet phldrT="[Text]" custT="1"/>
      <dgm:spPr>
        <a:ln>
          <a:solidFill>
            <a:srgbClr val="9878B6"/>
          </a:solidFill>
        </a:ln>
      </dgm:spPr>
      <dgm:t>
        <a:bodyPr/>
        <a:lstStyle/>
        <a:p>
          <a:r>
            <a:rPr lang="en-GB" sz="26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GB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A5807-2702-4575-B76B-1003BD38C34B}" type="parTrans" cxnId="{2BAA48C9-F678-4913-9018-0F9C620D1F84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0F40F-0F6B-4ACA-8796-3B2410BF7B14}" type="sibTrans" cxnId="{2BAA48C9-F678-4913-9018-0F9C620D1F84}">
      <dgm:prSet/>
      <dgm:spPr/>
      <dgm:t>
        <a:bodyPr/>
        <a:lstStyle/>
        <a:p>
          <a:endParaRPr lang="en-GB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072F3-2513-4A6D-ACC8-B0191C688CFB}" type="pres">
      <dgm:prSet presAssocID="{6B9165F5-B72E-42BB-B89E-FB190887FC4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2513552-4D29-40AE-AE22-BBEBCFF04C9F}" type="pres">
      <dgm:prSet presAssocID="{770D14CA-CC0F-492C-88B8-83F5F44E505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47DD3-2EFB-4DF8-B8F4-BE4F38456662}" type="pres">
      <dgm:prSet presAssocID="{770D14CA-CC0F-492C-88B8-83F5F44E505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FBAEDF-47F4-4710-B32E-76DDD4612809}" type="pres">
      <dgm:prSet presAssocID="{F82349D0-AC37-4B6F-9DC6-64EE59550D3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4460BF-829F-4037-BAFC-49FBDCD10157}" type="pres">
      <dgm:prSet presAssocID="{F82349D0-AC37-4B6F-9DC6-64EE59550D3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126F3A-F088-4834-8F0E-7499B79F828A}" type="pres">
      <dgm:prSet presAssocID="{231D7863-101D-4A17-82FB-3816E91D46C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4B1404-6E93-4032-AB96-E91F4C8D98AA}" type="pres">
      <dgm:prSet presAssocID="{231D7863-101D-4A17-82FB-3816E91D46C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601E7F-887F-44F4-80F8-24DF064C4C07}" type="presOf" srcId="{578E5D58-B0BF-40C4-BC5F-594FBE038291}" destId="{ED4460BF-829F-4037-BAFC-49FBDCD10157}" srcOrd="0" destOrd="0" presId="urn:microsoft.com/office/officeart/2009/3/layout/IncreasingArrowsProcess"/>
    <dgm:cxn modelId="{89F5F54C-17F5-4CB2-9315-96C046D20B40}" type="presOf" srcId="{231D7863-101D-4A17-82FB-3816E91D46CB}" destId="{9E126F3A-F088-4834-8F0E-7499B79F828A}" srcOrd="0" destOrd="0" presId="urn:microsoft.com/office/officeart/2009/3/layout/IncreasingArrowsProcess"/>
    <dgm:cxn modelId="{27ECD4B8-C042-406C-AED7-42C1CBA3D178}" srcId="{6B9165F5-B72E-42BB-B89E-FB190887FC4B}" destId="{770D14CA-CC0F-492C-88B8-83F5F44E505F}" srcOrd="0" destOrd="0" parTransId="{AD3E3914-D9F3-4B80-9A73-67D6687912DC}" sibTransId="{C7323437-5F37-4BDD-96B9-C323D507D4EA}"/>
    <dgm:cxn modelId="{C7CDC9AA-A189-4A01-829A-2E6DAE232035}" srcId="{6B9165F5-B72E-42BB-B89E-FB190887FC4B}" destId="{F82349D0-AC37-4B6F-9DC6-64EE59550D31}" srcOrd="1" destOrd="0" parTransId="{2D61C02E-A4DD-4972-A697-3770EA80CC2D}" sibTransId="{A173A762-3A1E-4085-A375-494EAD3A949A}"/>
    <dgm:cxn modelId="{B1ACB079-DE24-465F-94EC-97C4DEBE5DAE}" type="presOf" srcId="{F82349D0-AC37-4B6F-9DC6-64EE59550D31}" destId="{B5FBAEDF-47F4-4710-B32E-76DDD4612809}" srcOrd="0" destOrd="0" presId="urn:microsoft.com/office/officeart/2009/3/layout/IncreasingArrowsProcess"/>
    <dgm:cxn modelId="{BCAAD1AF-571E-491A-A8B6-603E94ED2D8B}" type="presOf" srcId="{F81011C6-8FD5-49BC-88DC-19E2BFAA1414}" destId="{07D47DD3-2EFB-4DF8-B8F4-BE4F38456662}" srcOrd="0" destOrd="0" presId="urn:microsoft.com/office/officeart/2009/3/layout/IncreasingArrowsProcess"/>
    <dgm:cxn modelId="{71D0A427-82A0-456D-9E8D-45BE47A56E3E}" srcId="{6B9165F5-B72E-42BB-B89E-FB190887FC4B}" destId="{231D7863-101D-4A17-82FB-3816E91D46CB}" srcOrd="2" destOrd="0" parTransId="{526D0479-B901-405C-82C7-5AF0C4749207}" sibTransId="{1248F5CB-FC9C-4653-B00D-64E684F01C93}"/>
    <dgm:cxn modelId="{B9BF0DBA-576E-42C0-9D94-2CD749F2F2A1}" type="presOf" srcId="{770D14CA-CC0F-492C-88B8-83F5F44E505F}" destId="{22513552-4D29-40AE-AE22-BBEBCFF04C9F}" srcOrd="0" destOrd="0" presId="urn:microsoft.com/office/officeart/2009/3/layout/IncreasingArrowsProcess"/>
    <dgm:cxn modelId="{56BE67D2-0EF3-4F5E-B0AA-197AA1D757F3}" type="presOf" srcId="{6B9165F5-B72E-42BB-B89E-FB190887FC4B}" destId="{9C2072F3-2513-4A6D-ACC8-B0191C688CFB}" srcOrd="0" destOrd="0" presId="urn:microsoft.com/office/officeart/2009/3/layout/IncreasingArrowsProcess"/>
    <dgm:cxn modelId="{55CAF595-A244-4961-9B4D-4CE7CC972CBC}" srcId="{770D14CA-CC0F-492C-88B8-83F5F44E505F}" destId="{F81011C6-8FD5-49BC-88DC-19E2BFAA1414}" srcOrd="0" destOrd="0" parTransId="{E724BFC2-E3B7-453F-AE4E-BF7A1D2AB5B8}" sibTransId="{168AFAC7-412B-4385-8507-CC2AFFFDE4A6}"/>
    <dgm:cxn modelId="{EA56E569-F7B6-4FF5-AE77-85D60B75BEDC}" srcId="{F82349D0-AC37-4B6F-9DC6-64EE59550D31}" destId="{578E5D58-B0BF-40C4-BC5F-594FBE038291}" srcOrd="0" destOrd="0" parTransId="{13EA844D-B6FD-453D-B77A-A3D82A972518}" sibTransId="{D33E58E5-0036-4505-8E02-31A40C4C95DD}"/>
    <dgm:cxn modelId="{2BAA48C9-F678-4913-9018-0F9C620D1F84}" srcId="{231D7863-101D-4A17-82FB-3816E91D46CB}" destId="{37408DE5-C76D-42F0-BA55-421CC31044DD}" srcOrd="0" destOrd="0" parTransId="{43FA5807-2702-4575-B76B-1003BD38C34B}" sibTransId="{4490F40F-0F6B-4ACA-8796-3B2410BF7B14}"/>
    <dgm:cxn modelId="{B2DBA619-3E4F-462A-9FE3-1711C0815422}" type="presOf" srcId="{37408DE5-C76D-42F0-BA55-421CC31044DD}" destId="{0F4B1404-6E93-4032-AB96-E91F4C8D98AA}" srcOrd="0" destOrd="0" presId="urn:microsoft.com/office/officeart/2009/3/layout/IncreasingArrowsProcess"/>
    <dgm:cxn modelId="{E09542FC-CF18-4204-AC3F-067C6C5F733A}" type="presParOf" srcId="{9C2072F3-2513-4A6D-ACC8-B0191C688CFB}" destId="{22513552-4D29-40AE-AE22-BBEBCFF04C9F}" srcOrd="0" destOrd="0" presId="urn:microsoft.com/office/officeart/2009/3/layout/IncreasingArrowsProcess"/>
    <dgm:cxn modelId="{2348B4ED-0DF4-40D0-B409-5F5F2312960B}" type="presParOf" srcId="{9C2072F3-2513-4A6D-ACC8-B0191C688CFB}" destId="{07D47DD3-2EFB-4DF8-B8F4-BE4F38456662}" srcOrd="1" destOrd="0" presId="urn:microsoft.com/office/officeart/2009/3/layout/IncreasingArrowsProcess"/>
    <dgm:cxn modelId="{9390B7FE-BBFF-4A6C-BA2A-107AFB11E8F5}" type="presParOf" srcId="{9C2072F3-2513-4A6D-ACC8-B0191C688CFB}" destId="{B5FBAEDF-47F4-4710-B32E-76DDD4612809}" srcOrd="2" destOrd="0" presId="urn:microsoft.com/office/officeart/2009/3/layout/IncreasingArrowsProcess"/>
    <dgm:cxn modelId="{1065722B-7095-4FC4-B1FE-FB2616A87415}" type="presParOf" srcId="{9C2072F3-2513-4A6D-ACC8-B0191C688CFB}" destId="{ED4460BF-829F-4037-BAFC-49FBDCD10157}" srcOrd="3" destOrd="0" presId="urn:microsoft.com/office/officeart/2009/3/layout/IncreasingArrowsProcess"/>
    <dgm:cxn modelId="{BC18EB81-5AAA-46F5-A6B9-7798E4E99950}" type="presParOf" srcId="{9C2072F3-2513-4A6D-ACC8-B0191C688CFB}" destId="{9E126F3A-F088-4834-8F0E-7499B79F828A}" srcOrd="4" destOrd="0" presId="urn:microsoft.com/office/officeart/2009/3/layout/IncreasingArrowsProcess"/>
    <dgm:cxn modelId="{8F66C1F8-4E19-4BC9-88B3-2BD73482A5BA}" type="presParOf" srcId="{9C2072F3-2513-4A6D-ACC8-B0191C688CFB}" destId="{0F4B1404-6E93-4032-AB96-E91F4C8D98A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635AC-00A6-4516-939C-DE5DCBC72720}">
      <dsp:nvSpPr>
        <dsp:cNvPr id="0" name=""/>
        <dsp:cNvSpPr/>
      </dsp:nvSpPr>
      <dsp:spPr>
        <a:xfrm>
          <a:off x="4271462" y="2704836"/>
          <a:ext cx="3305910" cy="330591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Arial Black" panose="020B0A04020102020204" pitchFamily="34" charset="0"/>
          </a:endParaRPr>
        </a:p>
      </dsp:txBody>
      <dsp:txXfrm>
        <a:off x="4936097" y="3479230"/>
        <a:ext cx="1976640" cy="1699306"/>
      </dsp:txXfrm>
    </dsp:sp>
    <dsp:sp modelId="{A3F8F2B0-8126-4833-A31C-482F6710F864}">
      <dsp:nvSpPr>
        <dsp:cNvPr id="0" name=""/>
        <dsp:cNvSpPr/>
      </dsp:nvSpPr>
      <dsp:spPr>
        <a:xfrm>
          <a:off x="2348023" y="1923439"/>
          <a:ext cx="2404298" cy="240429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300" kern="1200" dirty="0">
            <a:latin typeface="Arial Black" panose="020B0A04020102020204" pitchFamily="34" charset="0"/>
          </a:endParaRPr>
        </a:p>
      </dsp:txBody>
      <dsp:txXfrm>
        <a:off x="2953312" y="2532387"/>
        <a:ext cx="1193720" cy="1186402"/>
      </dsp:txXfrm>
    </dsp:sp>
    <dsp:sp modelId="{6FB390C0-AEDC-4EC2-9078-50AEC4CC1D83}">
      <dsp:nvSpPr>
        <dsp:cNvPr id="0" name=""/>
        <dsp:cNvSpPr/>
      </dsp:nvSpPr>
      <dsp:spPr>
        <a:xfrm rot="20700000">
          <a:off x="3694676" y="264718"/>
          <a:ext cx="2355722" cy="235572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>
            <a:latin typeface="Arial Black" panose="020B0A04020102020204" pitchFamily="34" charset="0"/>
          </a:endParaRPr>
        </a:p>
      </dsp:txBody>
      <dsp:txXfrm rot="-20700000">
        <a:off x="4211355" y="781397"/>
        <a:ext cx="1322364" cy="1322364"/>
      </dsp:txXfrm>
    </dsp:sp>
    <dsp:sp modelId="{32E1E750-EEB6-46CE-A1CA-EFFC02F58570}">
      <dsp:nvSpPr>
        <dsp:cNvPr id="0" name=""/>
        <dsp:cNvSpPr/>
      </dsp:nvSpPr>
      <dsp:spPr>
        <a:xfrm>
          <a:off x="4037687" y="2194276"/>
          <a:ext cx="4231565" cy="4231565"/>
        </a:xfrm>
        <a:prstGeom prst="circularArrow">
          <a:avLst>
            <a:gd name="adj1" fmla="val 4687"/>
            <a:gd name="adj2" fmla="val 299029"/>
            <a:gd name="adj3" fmla="val 2547388"/>
            <a:gd name="adj4" fmla="val 15795585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8A1FA-E682-4196-938E-B4D2B25F0748}">
      <dsp:nvSpPr>
        <dsp:cNvPr id="0" name=""/>
        <dsp:cNvSpPr/>
      </dsp:nvSpPr>
      <dsp:spPr>
        <a:xfrm>
          <a:off x="1922226" y="1383663"/>
          <a:ext cx="3074497" cy="30744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347AE-E45D-4501-8738-A5457861E499}">
      <dsp:nvSpPr>
        <dsp:cNvPr id="0" name=""/>
        <dsp:cNvSpPr/>
      </dsp:nvSpPr>
      <dsp:spPr>
        <a:xfrm>
          <a:off x="3149773" y="-259068"/>
          <a:ext cx="3314926" cy="33149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13552-4D29-40AE-AE22-BBEBCFF04C9F}">
      <dsp:nvSpPr>
        <dsp:cNvPr id="0" name=""/>
        <dsp:cNvSpPr/>
      </dsp:nvSpPr>
      <dsp:spPr>
        <a:xfrm>
          <a:off x="24914" y="901345"/>
          <a:ext cx="8591131" cy="1251196"/>
        </a:xfrm>
        <a:prstGeom prst="rightArrow">
          <a:avLst>
            <a:gd name="adj1" fmla="val 50000"/>
            <a:gd name="adj2" fmla="val 50000"/>
          </a:avLst>
        </a:prstGeom>
        <a:solidFill>
          <a:srgbClr val="987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198627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What?</a:t>
          </a:r>
          <a:endParaRPr lang="en-GB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14" y="1214144"/>
        <a:ext cx="8278332" cy="625598"/>
      </dsp:txXfrm>
    </dsp:sp>
    <dsp:sp modelId="{07D47DD3-2EFB-4DF8-B8F4-BE4F38456662}">
      <dsp:nvSpPr>
        <dsp:cNvPr id="0" name=""/>
        <dsp:cNvSpPr/>
      </dsp:nvSpPr>
      <dsp:spPr>
        <a:xfrm>
          <a:off x="24914" y="1866197"/>
          <a:ext cx="2646068" cy="2410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878B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Symptoms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Disability</a:t>
          </a:r>
        </a:p>
        <a:p>
          <a:pPr marL="176213" lvl="0" indent="-17621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Intervention target</a:t>
          </a:r>
        </a:p>
      </dsp:txBody>
      <dsp:txXfrm>
        <a:off x="24914" y="1866197"/>
        <a:ext cx="2646068" cy="2410264"/>
      </dsp:txXfrm>
    </dsp:sp>
    <dsp:sp modelId="{B5FBAEDF-47F4-4710-B32E-76DDD4612809}">
      <dsp:nvSpPr>
        <dsp:cNvPr id="0" name=""/>
        <dsp:cNvSpPr/>
      </dsp:nvSpPr>
      <dsp:spPr>
        <a:xfrm>
          <a:off x="2670982" y="1318410"/>
          <a:ext cx="5945062" cy="1251196"/>
        </a:xfrm>
        <a:prstGeom prst="rightArrow">
          <a:avLst>
            <a:gd name="adj1" fmla="val 50000"/>
            <a:gd name="adj2" fmla="val 50000"/>
          </a:avLst>
        </a:prstGeom>
        <a:solidFill>
          <a:srgbClr val="987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198627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Why?</a:t>
          </a:r>
          <a:endParaRPr lang="en-GB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982" y="1631209"/>
        <a:ext cx="5632263" cy="625598"/>
      </dsp:txXfrm>
    </dsp:sp>
    <dsp:sp modelId="{ED4460BF-829F-4037-BAFC-49FBDCD10157}">
      <dsp:nvSpPr>
        <dsp:cNvPr id="0" name=""/>
        <dsp:cNvSpPr/>
      </dsp:nvSpPr>
      <dsp:spPr>
        <a:xfrm>
          <a:off x="2670982" y="2283263"/>
          <a:ext cx="2646068" cy="2410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878B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176213" lvl="0" indent="-17621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To measure outcome</a:t>
          </a:r>
        </a:p>
        <a:p>
          <a:pPr marL="176213" lvl="0" indent="-17621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To show change</a:t>
          </a:r>
        </a:p>
        <a:p>
          <a:pPr marL="176213" lvl="0" indent="-176213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• To measure clinical input</a:t>
          </a:r>
          <a:endParaRPr lang="en-GB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982" y="2283263"/>
        <a:ext cx="2646068" cy="2410264"/>
      </dsp:txXfrm>
    </dsp:sp>
    <dsp:sp modelId="{9E126F3A-F088-4834-8F0E-7499B79F828A}">
      <dsp:nvSpPr>
        <dsp:cNvPr id="0" name=""/>
        <dsp:cNvSpPr/>
      </dsp:nvSpPr>
      <dsp:spPr>
        <a:xfrm>
          <a:off x="5317051" y="1735475"/>
          <a:ext cx="3298994" cy="1251196"/>
        </a:xfrm>
        <a:prstGeom prst="rightArrow">
          <a:avLst>
            <a:gd name="adj1" fmla="val 50000"/>
            <a:gd name="adj2" fmla="val 50000"/>
          </a:avLst>
        </a:prstGeom>
        <a:solidFill>
          <a:srgbClr val="987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198627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How?</a:t>
          </a:r>
          <a:endParaRPr lang="en-GB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051" y="2048274"/>
        <a:ext cx="2986195" cy="625598"/>
      </dsp:txXfrm>
    </dsp:sp>
    <dsp:sp modelId="{0F4B1404-6E93-4032-AB96-E91F4C8D98AA}">
      <dsp:nvSpPr>
        <dsp:cNvPr id="0" name=""/>
        <dsp:cNvSpPr/>
      </dsp:nvSpPr>
      <dsp:spPr>
        <a:xfrm>
          <a:off x="5317051" y="2700328"/>
          <a:ext cx="2646068" cy="2374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878B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GB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051" y="2700328"/>
        <a:ext cx="2646068" cy="237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47C8-5394-4564-BF36-6E03BE504DBA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A3194-D906-4B7D-8D15-CAC1468E0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9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9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4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1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rgbClr val="FFFF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9pPr>
          </a:lstStyle>
          <a:p>
            <a:fld id="{31B85C2C-275C-4787-9010-FDC6A5963AEC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15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rgbClr val="FFFF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66"/>
                </a:solidFill>
                <a:latin typeface="Arial" charset="0"/>
              </a:defRPr>
            </a:lvl9pPr>
          </a:lstStyle>
          <a:p>
            <a:fld id="{3235499D-B42A-40CC-A6B8-B656E26A3B88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3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1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5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77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7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9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“It is noteworthy that psychosocial disabilities (such as difficulties in socialization and vocational functions) are more common than physical disabilities (such as problems with mobility or activities of daily living).”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77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7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9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23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39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2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2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4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61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5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GB" b="1" baseline="0" dirty="0" smtClean="0"/>
              <a:t>Image credit</a:t>
            </a:r>
            <a:r>
              <a:rPr lang="en-GB" baseline="0" dirty="0" smtClean="0"/>
              <a:t>: https://huntingenglish.wordpress.com/2013/06/25/question-time-and-asking-why/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13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74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Image credits</a:t>
            </a:r>
            <a:r>
              <a:rPr lang="en-GB" dirty="0" smtClean="0"/>
              <a:t>:</a:t>
            </a:r>
            <a:r>
              <a:rPr lang="en-GB" baseline="0" dirty="0" smtClean="0"/>
              <a:t> http://sydney.edu.au/medicine/people/academics/profiles/robyn.tate.php; http://www.compendium-of-scales.com/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7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6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9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7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0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3194-D906-4B7D-8D15-CAC1468E0C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Which measures should we use?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57F-5AAB-41B1-A823-D4CA822A9F11}" type="datetime1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0746-572A-4D5F-9311-E115B787F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360A-6F01-4442-8FFC-62966BB461C7}" type="datetime1">
              <a:rPr lang="en-GB" smtClean="0"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0746-572A-4D5F-9311-E115B787F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2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137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80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Which measures should we use?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6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Which measures should we use?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45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Which measures should we use?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54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Which measures should we use?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5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Which measures should we use?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25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8951-D4BF-48FE-A0F3-2D0383BC98F9}" type="datetime1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0746-572A-4D5F-9311-E115B787F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3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6881-EACE-4C50-8C13-6B5880AA0B2C}" type="datetime1">
              <a:rPr lang="en-GB" smtClean="0"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0746-572A-4D5F-9311-E115B787F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9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Which measures should we use?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368" y="6356350"/>
            <a:ext cx="213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2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ims.org/comb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rehabmeasure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75" y="764704"/>
            <a:ext cx="9200387" cy="147002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INPA multi-site </a:t>
            </a:r>
            <a:r>
              <a:rPr lang="en-GB" sz="2800" b="1" dirty="0"/>
              <a:t>s</a:t>
            </a:r>
            <a:r>
              <a:rPr lang="en-GB" sz="2800" b="1" dirty="0" smtClean="0"/>
              <a:t>tudy of </a:t>
            </a:r>
            <a:r>
              <a:rPr lang="en-GB" sz="2800" b="1" dirty="0" err="1"/>
              <a:t>n</a:t>
            </a:r>
            <a:r>
              <a:rPr lang="en-GB" sz="2800" b="1" dirty="0" err="1" smtClean="0"/>
              <a:t>eurobehavioural</a:t>
            </a:r>
            <a:r>
              <a:rPr lang="en-GB" sz="2800" b="1" dirty="0" smtClean="0"/>
              <a:t> disability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416824" cy="115212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Sara D S Ramos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Research Fellow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04154"/>
            <a:ext cx="1440000" cy="10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972"/>
            <a:ext cx="2880000" cy="7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568" y="1844824"/>
            <a:ext cx="7772400" cy="735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800" b="1" dirty="0" smtClean="0"/>
              <a:t>Which measures should we use? </a:t>
            </a:r>
            <a:endParaRPr lang="en-GB" sz="38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1560" y="5157192"/>
            <a:ext cx="7643812" cy="1530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800" i="1" dirty="0" smtClean="0">
                <a:solidFill>
                  <a:schemeClr val="tx1"/>
                </a:solidFill>
                <a:ea typeface="ＭＳ Ｐゴシック" pitchFamily="34" charset="-128"/>
              </a:rPr>
              <a:t>Reducing the Burden of </a:t>
            </a:r>
            <a:r>
              <a:rPr lang="en-GB" altLang="en-US" sz="2800" i="1" dirty="0" err="1" smtClean="0">
                <a:solidFill>
                  <a:schemeClr val="tx1"/>
                </a:solidFill>
                <a:ea typeface="ＭＳ Ｐゴシック" pitchFamily="34" charset="-128"/>
              </a:rPr>
              <a:t>Neurobehavioural</a:t>
            </a:r>
            <a:r>
              <a:rPr lang="en-GB" altLang="en-US" sz="2800" i="1" dirty="0" smtClean="0">
                <a:solidFill>
                  <a:schemeClr val="tx1"/>
                </a:solidFill>
                <a:ea typeface="ＭＳ Ｐゴシック" pitchFamily="34" charset="-128"/>
              </a:rPr>
              <a:t> Disability after Acquired Brain Injury: Past, Present and Future</a:t>
            </a:r>
          </a:p>
          <a:p>
            <a:r>
              <a:rPr lang="en-GB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Swansea 28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250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sz="2200" b="1" dirty="0">
                <a:solidFill>
                  <a:srgbClr val="9878B6"/>
                </a:solidFill>
              </a:rPr>
              <a:t>The INPA multi-site study of </a:t>
            </a:r>
            <a:r>
              <a:rPr lang="en-GB" sz="2200" b="1" dirty="0" err="1">
                <a:solidFill>
                  <a:srgbClr val="9878B6"/>
                </a:solidFill>
              </a:rPr>
              <a:t>neurobehavioural</a:t>
            </a:r>
            <a:r>
              <a:rPr lang="en-GB" sz="2200" b="1" dirty="0">
                <a:solidFill>
                  <a:srgbClr val="9878B6"/>
                </a:solidFill>
              </a:rPr>
              <a:t> </a:t>
            </a:r>
            <a:r>
              <a:rPr lang="en-GB" sz="2200" b="1" dirty="0" smtClean="0">
                <a:solidFill>
                  <a:srgbClr val="9878B6"/>
                </a:solidFill>
              </a:rPr>
              <a:t>disability</a:t>
            </a:r>
            <a:r>
              <a:rPr lang="en-GB" dirty="0" smtClean="0">
                <a:solidFill>
                  <a:srgbClr val="9878B6"/>
                </a:solidFill>
              </a:rPr>
              <a:t/>
            </a:r>
            <a:br>
              <a:rPr lang="en-GB" dirty="0" smtClean="0">
                <a:solidFill>
                  <a:srgbClr val="9878B6"/>
                </a:solidFill>
              </a:rPr>
            </a:br>
            <a:r>
              <a:rPr lang="en-GB" b="1" dirty="0" smtClean="0"/>
              <a:t>Measures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268760"/>
            <a:ext cx="82296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Times New Roman" pitchFamily="18" charset="0"/>
              <a:buNone/>
              <a:defRPr/>
            </a:pPr>
            <a:r>
              <a:rPr lang="en-GB" altLang="en-US" b="1" dirty="0" err="1" smtClean="0">
                <a:solidFill>
                  <a:schemeClr val="tx1"/>
                </a:solidFill>
                <a:latin typeface="Arial" charset="0"/>
              </a:rPr>
              <a:t>HoNOS</a:t>
            </a:r>
            <a:r>
              <a:rPr lang="en-GB" altLang="en-US" b="1" dirty="0" smtClean="0">
                <a:solidFill>
                  <a:schemeClr val="tx1"/>
                </a:solidFill>
                <a:latin typeface="Arial" charset="0"/>
              </a:rPr>
              <a:t>-ABI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878B6"/>
              </a:buClr>
              <a:buSzPct val="110000"/>
              <a:buFont typeface="Webdings" pitchFamily="18" charset="2"/>
              <a:buChar char="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Health of the Nation Outcome Scale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Times New Roman" pitchFamily="18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  <a:latin typeface="Arial" charset="0"/>
              </a:rPr>
              <a:t>FIM+FAM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9878B6"/>
              </a:buClr>
              <a:buSzPct val="110000"/>
              <a:buFont typeface="Webdings" pitchFamily="18" charset="2"/>
              <a:buChar char="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Functional Independence + Functional Assessment Measure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Times New Roman" pitchFamily="18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  <a:latin typeface="Arial" charset="0"/>
              </a:rPr>
              <a:t>SASNOS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9878B6"/>
              </a:buClr>
              <a:buSzPct val="110000"/>
              <a:buFont typeface="Webdings" pitchFamily="18" charset="2"/>
              <a:buChar char="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Saint Andrews-Swansea </a:t>
            </a:r>
            <a:r>
              <a:rPr lang="en-GB" altLang="en-US" sz="2000" dirty="0" err="1" smtClean="0">
                <a:solidFill>
                  <a:schemeClr val="tx1"/>
                </a:solidFill>
                <a:latin typeface="Arial" charset="0"/>
              </a:rPr>
              <a:t>Neurobehavioural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 Outcomes Scale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Times New Roman" pitchFamily="18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  <a:latin typeface="Arial" charset="0"/>
              </a:rPr>
              <a:t>MPAI-4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9878B6"/>
              </a:buClr>
              <a:buSzPct val="110000"/>
              <a:buFont typeface="Webdings" pitchFamily="18" charset="2"/>
              <a:buChar char="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Mayo Portland Adaptability Inventory (version 4)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Times New Roman" pitchFamily="18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  <a:latin typeface="Arial" charset="0"/>
              </a:rPr>
              <a:t>SRS</a:t>
            </a:r>
            <a:endParaRPr lang="en-GB" alt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9878B6"/>
              </a:buClr>
              <a:buSzPct val="110000"/>
              <a:buFont typeface="Webdings" pitchFamily="18" charset="2"/>
              <a:buChar char="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Supervision Rating Scale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Times New Roman" pitchFamily="18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  <a:latin typeface="Arial" charset="0"/>
              </a:rPr>
              <a:t>RCS-E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rgbClr val="9878B6"/>
              </a:buClr>
              <a:buSzPct val="110000"/>
              <a:buFont typeface="Webdings" pitchFamily="18" charset="2"/>
              <a:buChar char="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Rehabilitation Complexity Scale-Extended</a:t>
            </a:r>
          </a:p>
        </p:txBody>
      </p:sp>
    </p:spTree>
    <p:extLst>
      <p:ext uri="{BB962C8B-B14F-4D97-AF65-F5344CB8AC3E}">
        <p14:creationId xmlns:p14="http://schemas.microsoft.com/office/powerpoint/2010/main" val="14794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9878B6"/>
                </a:solidFill>
              </a:rPr>
              <a:t>The INPA multi-site study of </a:t>
            </a:r>
            <a:r>
              <a:rPr lang="en-GB" sz="2200" b="1" dirty="0" err="1">
                <a:solidFill>
                  <a:srgbClr val="9878B6"/>
                </a:solidFill>
              </a:rPr>
              <a:t>neurobehavioural</a:t>
            </a:r>
            <a:r>
              <a:rPr lang="en-GB" sz="2200" b="1" dirty="0">
                <a:solidFill>
                  <a:srgbClr val="9878B6"/>
                </a:solidFill>
              </a:rPr>
              <a:t> disability</a:t>
            </a:r>
            <a:r>
              <a:rPr lang="en-GB" dirty="0">
                <a:solidFill>
                  <a:srgbClr val="9878B6"/>
                </a:solidFill>
              </a:rPr>
              <a:t/>
            </a:r>
            <a:br>
              <a:rPr lang="en-GB" dirty="0">
                <a:solidFill>
                  <a:srgbClr val="9878B6"/>
                </a:solidFill>
              </a:rPr>
            </a:br>
            <a:r>
              <a:rPr lang="en-GB" b="1" dirty="0" smtClean="0"/>
              <a:t>Method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Ratings </a:t>
            </a:r>
            <a:r>
              <a:rPr lang="en-GB" dirty="0"/>
              <a:t>collected at two time points for the all measures…</a:t>
            </a:r>
          </a:p>
          <a:p>
            <a:r>
              <a:rPr lang="en-GB" dirty="0"/>
              <a:t>… Except RCS-E (gathered fortnightly)</a:t>
            </a:r>
          </a:p>
          <a:p>
            <a:r>
              <a:rPr lang="en-GB" dirty="0"/>
              <a:t>Raw scores converted into t-scores when available</a:t>
            </a:r>
          </a:p>
          <a:p>
            <a:r>
              <a:rPr lang="en-GB" dirty="0"/>
              <a:t>Sub-scale scores used for FIM+FAM, MPAI-4, SASNOS and RCS-E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9878B6"/>
                </a:solidFill>
              </a:rPr>
              <a:t>The INPA multi-site study of </a:t>
            </a:r>
            <a:r>
              <a:rPr lang="en-GB" sz="2200" b="1" dirty="0" err="1">
                <a:solidFill>
                  <a:srgbClr val="9878B6"/>
                </a:solidFill>
              </a:rPr>
              <a:t>neurobehavioural</a:t>
            </a:r>
            <a:r>
              <a:rPr lang="en-GB" sz="2200" b="1" dirty="0">
                <a:solidFill>
                  <a:srgbClr val="9878B6"/>
                </a:solidFill>
              </a:rPr>
              <a:t> disability</a:t>
            </a:r>
            <a:r>
              <a:rPr lang="en-GB" dirty="0">
                <a:solidFill>
                  <a:srgbClr val="9878B6"/>
                </a:solidFill>
              </a:rPr>
              <a:t/>
            </a:r>
            <a:br>
              <a:rPr lang="en-GB" dirty="0">
                <a:solidFill>
                  <a:srgbClr val="9878B6"/>
                </a:solidFill>
              </a:rPr>
            </a:br>
            <a:r>
              <a:rPr lang="en-GB" b="1" dirty="0" smtClean="0"/>
              <a:t>Results</a:t>
            </a:r>
            <a:endParaRPr lang="en-GB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200" b="1" dirty="0" smtClean="0">
                <a:solidFill>
                  <a:srgbClr val="9878B6"/>
                </a:solidFill>
              </a:rPr>
              <a:t>The INPA multi-site study of </a:t>
            </a:r>
            <a:r>
              <a:rPr lang="en-GB" sz="2200" b="1" dirty="0" err="1" smtClean="0">
                <a:solidFill>
                  <a:srgbClr val="9878B6"/>
                </a:solidFill>
              </a:rPr>
              <a:t>neurobehavioural</a:t>
            </a:r>
            <a:r>
              <a:rPr lang="en-GB" sz="2200" b="1" dirty="0" smtClean="0">
                <a:solidFill>
                  <a:srgbClr val="9878B6"/>
                </a:solidFill>
              </a:rPr>
              <a:t> disability</a:t>
            </a:r>
            <a:r>
              <a:rPr lang="en-GB" dirty="0" smtClean="0">
                <a:solidFill>
                  <a:srgbClr val="9878B6"/>
                </a:solidFill>
              </a:rPr>
              <a:t/>
            </a:r>
            <a:br>
              <a:rPr lang="en-GB" dirty="0" smtClean="0">
                <a:solidFill>
                  <a:srgbClr val="9878B6"/>
                </a:solidFill>
              </a:rPr>
            </a:br>
            <a:r>
              <a:rPr lang="en-GB" b="1" dirty="0" smtClean="0"/>
              <a:t>Age and gender</a:t>
            </a:r>
            <a:endParaRPr lang="en-GB" b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95288" y="1535113"/>
            <a:ext cx="4040187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b="1" i="1" dirty="0" smtClean="0">
                <a:latin typeface="Arial" charset="0"/>
                <a:cs typeface="Arial" charset="0"/>
              </a:rPr>
              <a:t>M</a:t>
            </a:r>
            <a:r>
              <a:rPr lang="en-GB" altLang="en-US" b="1" dirty="0" smtClean="0">
                <a:latin typeface="Arial" charset="0"/>
                <a:cs typeface="Arial" charset="0"/>
              </a:rPr>
              <a:t> = 43.54, </a:t>
            </a:r>
            <a:r>
              <a:rPr lang="en-GB" altLang="en-US" b="1" i="1" dirty="0" smtClean="0">
                <a:latin typeface="Arial" charset="0"/>
                <a:cs typeface="Arial" charset="0"/>
              </a:rPr>
              <a:t>SD</a:t>
            </a:r>
            <a:r>
              <a:rPr lang="en-GB" altLang="en-US" b="1" dirty="0" smtClean="0">
                <a:latin typeface="Arial" charset="0"/>
                <a:cs typeface="Arial" charset="0"/>
              </a:rPr>
              <a:t> = 15.59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0"/>
          <a:stretch/>
        </p:blipFill>
        <p:spPr bwMode="auto">
          <a:xfrm>
            <a:off x="395536" y="2060848"/>
            <a:ext cx="3988619" cy="419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4"/>
          <a:stretch/>
        </p:blipFill>
        <p:spPr bwMode="auto">
          <a:xfrm>
            <a:off x="4644008" y="2060848"/>
            <a:ext cx="4104000" cy="38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2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35410"/>
              </p:ext>
            </p:extLst>
          </p:nvPr>
        </p:nvGraphicFramePr>
        <p:xfrm>
          <a:off x="179512" y="476672"/>
          <a:ext cx="8785225" cy="5597521"/>
        </p:xfrm>
        <a:graphic>
          <a:graphicData uri="http://schemas.openxmlformats.org/drawingml/2006/table">
            <a:tbl>
              <a:tblPr firstRow="1" firstCol="1" bandRow="1"/>
              <a:tblGrid>
                <a:gridCol w="5184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Diagnosis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Valid %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TBI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46.2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CVA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Infarct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5.2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Haemorrhagic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stroke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5.6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Sub-arachnoid haemorrhage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Other stroke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7.0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Anoxia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11.2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Inflammatory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Intoxication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Tumour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0.7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Other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10.4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(Missing)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(23)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(8.8)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5"/>
          <a:stretch/>
        </p:blipFill>
        <p:spPr bwMode="auto">
          <a:xfrm>
            <a:off x="3812888" y="1434670"/>
            <a:ext cx="5151600" cy="523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200" b="1" dirty="0" smtClean="0">
                <a:solidFill>
                  <a:srgbClr val="9878B6"/>
                </a:solidFill>
              </a:rPr>
              <a:t>The INPA multi-site study of </a:t>
            </a:r>
            <a:r>
              <a:rPr lang="en-GB" sz="2200" b="1" dirty="0" err="1" smtClean="0">
                <a:solidFill>
                  <a:srgbClr val="9878B6"/>
                </a:solidFill>
              </a:rPr>
              <a:t>neurobehavioural</a:t>
            </a:r>
            <a:r>
              <a:rPr lang="en-GB" sz="2200" b="1" dirty="0" smtClean="0">
                <a:solidFill>
                  <a:srgbClr val="9878B6"/>
                </a:solidFill>
              </a:rPr>
              <a:t> disability</a:t>
            </a:r>
            <a:r>
              <a:rPr lang="en-GB" dirty="0" smtClean="0">
                <a:solidFill>
                  <a:srgbClr val="9878B6"/>
                </a:solidFill>
              </a:rPr>
              <a:t/>
            </a:r>
            <a:br>
              <a:rPr lang="en-GB" dirty="0" smtClean="0">
                <a:solidFill>
                  <a:srgbClr val="9878B6"/>
                </a:solidFill>
              </a:rPr>
            </a:br>
            <a:r>
              <a:rPr lang="en-GB" b="1" dirty="0" smtClean="0"/>
              <a:t>Time Since Injury</a:t>
            </a:r>
            <a:endParaRPr lang="en-GB" b="1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50825" y="1484313"/>
            <a:ext cx="3457575" cy="865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600" b="1" i="1" dirty="0" smtClean="0">
                <a:latin typeface="Arial" charset="0"/>
                <a:cs typeface="Arial" charset="0"/>
              </a:rPr>
              <a:t>Median</a:t>
            </a:r>
            <a:r>
              <a:rPr lang="en-GB" altLang="en-US" sz="2600" b="1" dirty="0" smtClean="0">
                <a:latin typeface="Arial" charset="0"/>
                <a:cs typeface="Arial" charset="0"/>
              </a:rPr>
              <a:t> = 8 months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600" b="1" i="1" dirty="0" smtClean="0">
                <a:latin typeface="Arial" charset="0"/>
                <a:cs typeface="Arial" charset="0"/>
              </a:rPr>
              <a:t>M</a:t>
            </a:r>
            <a:r>
              <a:rPr lang="en-GB" altLang="en-US" sz="2600" b="1" dirty="0" smtClean="0">
                <a:latin typeface="Arial" charset="0"/>
                <a:cs typeface="Arial" charset="0"/>
              </a:rPr>
              <a:t> = 49.02 </a:t>
            </a:r>
            <a:r>
              <a:rPr lang="en-GB" altLang="en-US" sz="2600" b="1" i="1" dirty="0" smtClean="0">
                <a:latin typeface="Arial" charset="0"/>
                <a:cs typeface="Arial" charset="0"/>
              </a:rPr>
              <a:t>SD</a:t>
            </a:r>
            <a:r>
              <a:rPr lang="en-GB" altLang="en-US" sz="2600" b="1" dirty="0" smtClean="0">
                <a:latin typeface="Arial" charset="0"/>
                <a:cs typeface="Arial" charset="0"/>
              </a:rPr>
              <a:t> = 92.69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284984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30% within 3 months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62% within 12 months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71% within 24 months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685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200" b="1" dirty="0" smtClean="0">
                <a:solidFill>
                  <a:srgbClr val="9878B6"/>
                </a:solidFill>
              </a:rPr>
              <a:t>The INPA multi-site study of </a:t>
            </a:r>
            <a:r>
              <a:rPr lang="en-GB" sz="2200" b="1" dirty="0" err="1" smtClean="0">
                <a:solidFill>
                  <a:srgbClr val="9878B6"/>
                </a:solidFill>
              </a:rPr>
              <a:t>neurobehavioural</a:t>
            </a:r>
            <a:r>
              <a:rPr lang="en-GB" sz="2200" b="1" dirty="0" smtClean="0">
                <a:solidFill>
                  <a:srgbClr val="9878B6"/>
                </a:solidFill>
              </a:rPr>
              <a:t> disability</a:t>
            </a:r>
            <a:r>
              <a:rPr lang="en-GB" dirty="0" smtClean="0">
                <a:solidFill>
                  <a:srgbClr val="9878B6"/>
                </a:solidFill>
              </a:rPr>
              <a:t/>
            </a:r>
            <a:br>
              <a:rPr lang="en-GB" dirty="0" smtClean="0">
                <a:solidFill>
                  <a:srgbClr val="9878B6"/>
                </a:solidFill>
              </a:rPr>
            </a:br>
            <a:r>
              <a:rPr lang="en-GB" b="1" dirty="0" smtClean="0"/>
              <a:t>Total Scores on Admission</a:t>
            </a:r>
            <a:endParaRPr lang="en-GB" b="1" dirty="0"/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975650"/>
              </p:ext>
            </p:extLst>
          </p:nvPr>
        </p:nvGraphicFramePr>
        <p:xfrm>
          <a:off x="470447" y="1988840"/>
          <a:ext cx="822960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(Reference)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(SD)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HoNOS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(36-48)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16.97 (6.99)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 (30-150)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122.39 (46.95)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(30-40)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37.41 (12.96)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MPAI-4 (50-60)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51.82 (8.98)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 (4-13)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RCS-E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(≥ 10)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11.93 (3.98)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839" marR="968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784335"/>
              </p:ext>
            </p:extLst>
          </p:nvPr>
        </p:nvGraphicFramePr>
        <p:xfrm>
          <a:off x="0" y="28273"/>
          <a:ext cx="9072000" cy="66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75656" y="6021288"/>
            <a:ext cx="0" cy="477271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7704" y="5661248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39752" y="6339371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699792" y="5979331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44008" y="5763307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076056" y="5805264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796136" y="4323147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588224" y="4869160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020272" y="5259251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40352" y="6597392"/>
            <a:ext cx="0" cy="360000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172400" y="6339371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437005"/>
              </p:ext>
            </p:extLst>
          </p:nvPr>
        </p:nvGraphicFramePr>
        <p:xfrm>
          <a:off x="0" y="0"/>
          <a:ext cx="9072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339752" y="5835315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07904" y="5691299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627784" y="5835315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48064" y="4899211"/>
            <a:ext cx="0" cy="401997"/>
          </a:xfrm>
          <a:prstGeom prst="straightConnector1">
            <a:avLst/>
          </a:prstGeom>
          <a:ln w="50800">
            <a:solidFill>
              <a:srgbClr val="DA1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60611"/>
              </p:ext>
            </p:extLst>
          </p:nvPr>
        </p:nvGraphicFramePr>
        <p:xfrm>
          <a:off x="1" y="-13"/>
          <a:ext cx="9143990" cy="6875428"/>
        </p:xfrm>
        <a:graphic>
          <a:graphicData uri="http://schemas.openxmlformats.org/drawingml/2006/table">
            <a:tbl>
              <a:tblPr firstRow="1" firstCol="1" bandRow="1"/>
              <a:tblGrid>
                <a:gridCol w="176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FIM+FAM Motor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FIM+FAM </a:t>
                      </a:r>
                      <a:r>
                        <a:rPr lang="pt-PT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Cognitive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FIM+FAM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EADL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Interpersonal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SASNOS Cognition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Inhibition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Aggression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 SASNOS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Communication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Ability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Adjustment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 HONOS-ABI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13. SRS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Nursing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Medical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Disciplines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Intensity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41676" y="869811"/>
            <a:ext cx="3850804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Making sense of a puzzle…</a:t>
            </a:r>
          </a:p>
        </p:txBody>
      </p:sp>
    </p:spTree>
    <p:extLst>
      <p:ext uri="{BB962C8B-B14F-4D97-AF65-F5344CB8AC3E}">
        <p14:creationId xmlns:p14="http://schemas.microsoft.com/office/powerpoint/2010/main" val="24255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228844"/>
              </p:ext>
            </p:extLst>
          </p:nvPr>
        </p:nvGraphicFramePr>
        <p:xfrm>
          <a:off x="1" y="-13"/>
          <a:ext cx="9143990" cy="6875428"/>
        </p:xfrm>
        <a:graphic>
          <a:graphicData uri="http://schemas.openxmlformats.org/drawingml/2006/table">
            <a:tbl>
              <a:tblPr firstRow="1" firstCol="1" bandRow="1"/>
              <a:tblGrid>
                <a:gridCol w="176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FIM+FAM Motor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FIM+FAM </a:t>
                      </a:r>
                      <a:r>
                        <a:rPr lang="pt-PT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Cognitive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FIM+FAM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EADL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Interpersonal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SASNOS Cognition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Inhibition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Aggression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 SASNOS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Communication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Ability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Adjustment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 HONOS-ABI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13. SRS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Nursing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Medical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Disciplines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Intensity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860519"/>
            <a:ext cx="2952328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Some overlap for areas of impairment</a:t>
            </a:r>
          </a:p>
        </p:txBody>
      </p:sp>
    </p:spTree>
    <p:extLst>
      <p:ext uri="{BB962C8B-B14F-4D97-AF65-F5344CB8AC3E}">
        <p14:creationId xmlns:p14="http://schemas.microsoft.com/office/powerpoint/2010/main" val="630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76204"/>
              </p:ext>
            </p:extLst>
          </p:nvPr>
        </p:nvGraphicFramePr>
        <p:xfrm>
          <a:off x="-108520" y="764704"/>
          <a:ext cx="9144000" cy="601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/>
              <a:t>What are we measuring?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measures should we use?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8272" y="4869160"/>
            <a:ext cx="24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 Black" panose="020B0A04020102020204" pitchFamily="34" charset="0"/>
              </a:rPr>
              <a:t>Neurobehavioural</a:t>
            </a:r>
            <a:r>
              <a:rPr lang="en-GB" dirty="0" smtClean="0">
                <a:latin typeface="Arial Black" panose="020B0A04020102020204" pitchFamily="34" charset="0"/>
              </a:rPr>
              <a:t> disability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008" y="3707740"/>
            <a:ext cx="24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Inputs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988840"/>
            <a:ext cx="24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Outcomes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6664"/>
              </p:ext>
            </p:extLst>
          </p:nvPr>
        </p:nvGraphicFramePr>
        <p:xfrm>
          <a:off x="1" y="-13"/>
          <a:ext cx="9143990" cy="6875428"/>
        </p:xfrm>
        <a:graphic>
          <a:graphicData uri="http://schemas.openxmlformats.org/drawingml/2006/table">
            <a:tbl>
              <a:tblPr firstRow="1" firstCol="1" bandRow="1"/>
              <a:tblGrid>
                <a:gridCol w="176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FIM+FAM Motor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FIM+FAM </a:t>
                      </a:r>
                      <a:r>
                        <a:rPr lang="pt-PT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Cognitive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FIM+FAM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EADL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Interpersonal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SASNOS Cognition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Inhibition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Aggression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 SASNOS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Communication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Ability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Adjustment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 HONOS-ABI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13. SRS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Nursing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Medical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Disciplines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Intensity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548680"/>
            <a:ext cx="2952328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Interpersonal relationships and cognition are associated with everyday function.</a:t>
            </a:r>
          </a:p>
        </p:txBody>
      </p:sp>
    </p:spTree>
    <p:extLst>
      <p:ext uri="{BB962C8B-B14F-4D97-AF65-F5344CB8AC3E}">
        <p14:creationId xmlns:p14="http://schemas.microsoft.com/office/powerpoint/2010/main" val="11883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197441"/>
              </p:ext>
            </p:extLst>
          </p:nvPr>
        </p:nvGraphicFramePr>
        <p:xfrm>
          <a:off x="1" y="-13"/>
          <a:ext cx="9143990" cy="6875428"/>
        </p:xfrm>
        <a:graphic>
          <a:graphicData uri="http://schemas.openxmlformats.org/drawingml/2006/table">
            <a:tbl>
              <a:tblPr firstRow="1" firstCol="1" bandRow="1"/>
              <a:tblGrid>
                <a:gridCol w="176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84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FIM+FAM Motor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FIM+FAM </a:t>
                      </a:r>
                      <a:r>
                        <a:rPr lang="pt-PT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Cognitive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FIM+FAM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EADL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Interpersonal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SASNOS Cognition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Inhibition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SASNOS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Aggression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 SASNOS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Communication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Ability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Adjustment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 MPAI-4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 HONOS-ABI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13. SRS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Care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Nursing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Medical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Disciplines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Therapy Intensity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 RCS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78B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3485" marR="63485" marT="0" marB="0" anchor="ctr"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553904"/>
            <a:ext cx="3168000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Neurobehavioural</a:t>
            </a:r>
            <a:r>
              <a:rPr lang="en-GB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disability is </a:t>
            </a:r>
            <a:r>
              <a:rPr lang="en-GB" sz="2400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associated</a:t>
            </a:r>
            <a:r>
              <a:rPr lang="en-GB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with supervision needs.</a:t>
            </a:r>
          </a:p>
        </p:txBody>
      </p:sp>
    </p:spTree>
    <p:extLst>
      <p:ext uri="{BB962C8B-B14F-4D97-AF65-F5344CB8AC3E}">
        <p14:creationId xmlns:p14="http://schemas.microsoft.com/office/powerpoint/2010/main" val="11883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b="1" dirty="0" smtClean="0"/>
              <a:t>Showing change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90820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So, which measures should we use?</a:t>
            </a:r>
            <a:endParaRPr lang="en-GB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36100"/>
              </p:ext>
            </p:extLst>
          </p:nvPr>
        </p:nvGraphicFramePr>
        <p:xfrm>
          <a:off x="2627784" y="1561608"/>
          <a:ext cx="4181636" cy="352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What?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Cognitive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 FAM EADL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Interpersonal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Cognition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Adjustment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Participation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27784" y="2060848"/>
            <a:ext cx="4176000" cy="3528392"/>
          </a:xfrm>
          <a:prstGeom prst="rect">
            <a:avLst/>
          </a:prstGeom>
          <a:solidFill>
            <a:schemeClr val="bg1"/>
          </a:solidFill>
          <a:ln>
            <a:solidFill>
              <a:srgbClr val="987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So, which measures should we use?</a:t>
            </a:r>
            <a:endParaRPr lang="en-GB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627784" y="1561608"/>
          <a:ext cx="4181636" cy="352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What?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Cognitive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 FAM EADL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Interpersonal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Cognition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Adjustment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Participation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4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Specifically </a:t>
            </a:r>
            <a:r>
              <a:rPr lang="en-GB" b="1" dirty="0" err="1" smtClean="0"/>
              <a:t>neurobehavioural</a:t>
            </a:r>
            <a:r>
              <a:rPr lang="en-GB" b="1" dirty="0" smtClean="0"/>
              <a:t>?</a:t>
            </a:r>
            <a:endParaRPr lang="en-GB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517580"/>
              </p:ext>
            </p:extLst>
          </p:nvPr>
        </p:nvGraphicFramePr>
        <p:xfrm>
          <a:off x="2555776" y="1743750"/>
          <a:ext cx="4181636" cy="251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What?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Cognition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Inhibition</a:t>
                      </a: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Adjustment</a:t>
                      </a: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 Risk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8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360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So, which measures should we use?</a:t>
            </a:r>
            <a:endParaRPr lang="en-GB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50829"/>
              </p:ext>
            </p:extLst>
          </p:nvPr>
        </p:nvGraphicFramePr>
        <p:xfrm>
          <a:off x="467544" y="1412776"/>
          <a:ext cx="8172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Why?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Input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 Therapy*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Adjustment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 EADL*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 Care/Risk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Cognition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Interpersonal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72456" y="1412776"/>
            <a:ext cx="4104000" cy="3528392"/>
          </a:xfrm>
          <a:prstGeom prst="rect">
            <a:avLst/>
          </a:prstGeom>
          <a:solidFill>
            <a:schemeClr val="bg1"/>
          </a:solidFill>
          <a:ln>
            <a:solidFill>
              <a:srgbClr val="987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8000" y="1916832"/>
            <a:ext cx="4104000" cy="3024336"/>
          </a:xfrm>
          <a:prstGeom prst="rect">
            <a:avLst/>
          </a:prstGeom>
          <a:solidFill>
            <a:schemeClr val="bg1"/>
          </a:solidFill>
          <a:ln>
            <a:solidFill>
              <a:srgbClr val="987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360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So, which measures should we use?</a:t>
            </a:r>
            <a:endParaRPr lang="en-GB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412776"/>
          <a:ext cx="8172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Why?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7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Input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 Therapy*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 Adjustment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 EADL*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 Care/Risk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Cognition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SASNOS Interpersonal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7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1" name="Picture 5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12"/>
            <a:ext cx="4320000" cy="60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08" y="434144"/>
            <a:ext cx="4320000" cy="60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620688"/>
            <a:ext cx="4320000" cy="60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46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11459" r="17570" b="6250"/>
          <a:stretch/>
        </p:blipFill>
        <p:spPr bwMode="auto">
          <a:xfrm>
            <a:off x="38876" y="44624"/>
            <a:ext cx="9072000" cy="632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2" t="77257" r="43819" b="10697"/>
          <a:stretch/>
        </p:blipFill>
        <p:spPr bwMode="auto">
          <a:xfrm>
            <a:off x="323528" y="3501008"/>
            <a:ext cx="6948000" cy="195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measures should we use?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488" y="6309320"/>
            <a:ext cx="5472000" cy="385018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Hatfield &amp; Ogles (2004) </a:t>
            </a:r>
            <a:r>
              <a:rPr lang="en-GB" i="1" dirty="0" smtClean="0">
                <a:solidFill>
                  <a:schemeClr val="tx1"/>
                </a:solidFill>
              </a:rPr>
              <a:t>Professional Psychology Research &amp; Practice, 35 (5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dirty="0" err="1" smtClean="0">
                <a:solidFill>
                  <a:schemeClr val="tx1"/>
                </a:solidFill>
              </a:rPr>
              <a:t>Jette</a:t>
            </a:r>
            <a:r>
              <a:rPr lang="en-GB" dirty="0" smtClean="0">
                <a:solidFill>
                  <a:schemeClr val="tx1"/>
                </a:solidFill>
              </a:rPr>
              <a:t> (2009</a:t>
            </a:r>
            <a:r>
              <a:rPr lang="en-GB" i="1" dirty="0" smtClean="0">
                <a:solidFill>
                  <a:schemeClr val="tx1"/>
                </a:solidFill>
              </a:rPr>
              <a:t>). Physical Therapy, 89 (2)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6721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62068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Track progress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3407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Ethical practice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0" y="2132856"/>
            <a:ext cx="527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Determine treatment need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99695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Determine overall functioning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264" y="368741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Benchmarking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92028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Research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440749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Inform plan of care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0338" y="45091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Marketing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30120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Black" panose="020B0A04020102020204" pitchFamily="34" charset="0"/>
                <a:cs typeface="Arial" panose="020B0604020202020204" pitchFamily="34" charset="0"/>
              </a:rPr>
              <a:t>Required by </a:t>
            </a:r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stakeholder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508518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Enhance communication</a:t>
            </a:r>
            <a:endParaRPr lang="en-GB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8032" y="1052736"/>
            <a:ext cx="7772400" cy="3960440"/>
          </a:xfrm>
        </p:spPr>
        <p:txBody>
          <a:bodyPr anchor="t"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GB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Working group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Nick Alderman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Kristy Bolter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Keith Jenkins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Caroline Knight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Mark Butler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… and others</a:t>
            </a:r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Which measures should we use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8032" y="2492896"/>
            <a:ext cx="7772400" cy="1500187"/>
          </a:xfrm>
        </p:spPr>
        <p:txBody>
          <a:bodyPr anchor="ctr"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GB" sz="3600" b="1" dirty="0" smtClean="0">
                <a:solidFill>
                  <a:srgbClr val="006FBA"/>
                </a:solidFill>
                <a:latin typeface="Arial Black" panose="020B0A04020102020204" pitchFamily="34" charset="0"/>
              </a:rPr>
              <a:t>Thank you!</a:t>
            </a:r>
          </a:p>
          <a:p>
            <a:pPr algn="ctr"/>
            <a:r>
              <a:rPr lang="en-GB" sz="3600" dirty="0" smtClean="0">
                <a:solidFill>
                  <a:srgbClr val="006FBA"/>
                </a:solidFill>
              </a:rPr>
              <a:t>sara.dasilvaramos@thedtgroup.org</a:t>
            </a:r>
            <a:endParaRPr lang="en-GB" sz="3600" dirty="0">
              <a:solidFill>
                <a:srgbClr val="006FBA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Which measures should we use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Which ones could be used?</a:t>
            </a:r>
            <a:endParaRPr lang="en-GB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380" y="1556445"/>
            <a:ext cx="5472732" cy="2016571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746 pages</a:t>
            </a:r>
          </a:p>
          <a:p>
            <a:r>
              <a:rPr lang="en-GB" altLang="en-US" sz="2800" dirty="0">
                <a:hlinkClick r:id="rId3"/>
              </a:rPr>
              <a:t>http://www.tbims.org/combi</a:t>
            </a:r>
            <a:r>
              <a:rPr lang="en-GB" altLang="en-US" sz="2800" dirty="0" smtClean="0">
                <a:hlinkClick r:id="rId3"/>
              </a:rPr>
              <a:t>/</a:t>
            </a:r>
            <a:endParaRPr lang="en-GB" altLang="en-US" sz="2800" dirty="0" smtClean="0"/>
          </a:p>
          <a:p>
            <a:r>
              <a:rPr lang="en-GB" altLang="en-US" sz="2800" dirty="0">
                <a:hlinkClick r:id="rId4"/>
              </a:rPr>
              <a:t>http://www.rehabmeasures.org</a:t>
            </a:r>
            <a:r>
              <a:rPr lang="en-GB" altLang="en-US" sz="2800" dirty="0" smtClean="0">
                <a:hlinkClick r:id="rId4"/>
              </a:rPr>
              <a:t>/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</p:txBody>
      </p:sp>
      <p:pic>
        <p:nvPicPr>
          <p:cNvPr id="5" name="Picture 4" descr="3dbook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64" y="1268760"/>
            <a:ext cx="3175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2743" y="3573016"/>
            <a:ext cx="2211185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b="1" dirty="0" smtClean="0"/>
              <a:t>Which ones are being used?</a:t>
            </a:r>
            <a:endParaRPr lang="en-GB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6397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Inpatient rehabilitation</a:t>
            </a:r>
            <a:endParaRPr lang="en-GB" sz="2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4083723"/>
              </p:ext>
            </p:extLst>
          </p:nvPr>
        </p:nvGraphicFramePr>
        <p:xfrm>
          <a:off x="251520" y="828402"/>
          <a:ext cx="4248480" cy="515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GB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</a:t>
                      </a:r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function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limb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disability</a:t>
                      </a: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EADLs</a:t>
                      </a: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Health</a:t>
                      </a:r>
                      <a:endParaRPr lang="en-GB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Motricity</a:t>
                      </a:r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 walk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9-hole peg test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</a:t>
                      </a:r>
                      <a:r>
                        <a:rPr lang="en-GB" sz="1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Barthel</a:t>
                      </a:r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</a:t>
                      </a:r>
                      <a:endParaRPr lang="en-GB" sz="1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r>
                        <a:rPr lang="en-GB" sz="1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Barthel</a:t>
                      </a:r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</a:t>
                      </a:r>
                    </a:p>
                    <a:p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</a:t>
                      </a:r>
                    </a:p>
                    <a:p>
                      <a:r>
                        <a:rPr lang="en-GB" sz="1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</a:t>
                      </a:r>
                    </a:p>
                    <a:p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Nottingham EADL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Health Questionnaire</a:t>
                      </a: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6397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Cognitive and behavioural units</a:t>
            </a:r>
            <a:endParaRPr lang="en-GB" sz="2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5139352"/>
              </p:ext>
            </p:extLst>
          </p:nvPr>
        </p:nvGraphicFramePr>
        <p:xfrm>
          <a:off x="4645025" y="793080"/>
          <a:ext cx="4247455" cy="515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GB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Agitation and aggression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Psychosocial outcome</a:t>
                      </a:r>
                    </a:p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</a:t>
                      </a:r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independence</a:t>
                      </a:r>
                      <a:endParaRPr lang="en-GB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Glasgow Outcome Scale</a:t>
                      </a:r>
                    </a:p>
                    <a:p>
                      <a:r>
                        <a:rPr lang="en-GB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FIM+FAM</a:t>
                      </a:r>
                    </a:p>
                    <a:p>
                      <a:r>
                        <a:rPr lang="en-GB" sz="1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Neurobehavioural</a:t>
                      </a:r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Rating Scale</a:t>
                      </a:r>
                    </a:p>
                    <a:p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Neuropsychiatric Inventory</a:t>
                      </a:r>
                    </a:p>
                    <a:p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of the Nation Outcome Scale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Overt Aggression Scale</a:t>
                      </a:r>
                    </a:p>
                    <a:p>
                      <a:r>
                        <a:rPr lang="en-GB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MPAI-4</a:t>
                      </a:r>
                    </a:p>
                    <a:p>
                      <a:endParaRPr lang="en-GB" sz="1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measures should we use?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492488" y="6093296"/>
            <a:ext cx="5472000" cy="648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chemeClr val="tx1"/>
                </a:solidFill>
              </a:rPr>
              <a:t>Pender &amp; </a:t>
            </a:r>
            <a:r>
              <a:rPr lang="en-GB" dirty="0" err="1" smtClean="0">
                <a:solidFill>
                  <a:schemeClr val="tx1"/>
                </a:solidFill>
              </a:rPr>
              <a:t>Fleminger</a:t>
            </a:r>
            <a:r>
              <a:rPr lang="en-GB" dirty="0" smtClean="0">
                <a:solidFill>
                  <a:schemeClr val="tx1"/>
                </a:solidFill>
              </a:rPr>
              <a:t> (1999</a:t>
            </a:r>
            <a:r>
              <a:rPr lang="en-GB" i="1" dirty="0" smtClean="0">
                <a:solidFill>
                  <a:schemeClr val="tx1"/>
                </a:solidFill>
              </a:rPr>
              <a:t>) Neuropsychological Rehabilitation, 9 (3/4)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Turner-Stokes (1999) </a:t>
            </a:r>
            <a:r>
              <a:rPr lang="en-GB" i="1" dirty="0" smtClean="0">
                <a:solidFill>
                  <a:schemeClr val="tx1"/>
                </a:solidFill>
              </a:rPr>
              <a:t>Neuropsychological Rehabilitation, 9 (3/4)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Turner-Stokes &amp; Turner-Stokes (1997)</a:t>
            </a:r>
            <a:r>
              <a:rPr lang="en-GB" i="1" dirty="0" smtClean="0">
                <a:solidFill>
                  <a:schemeClr val="tx1"/>
                </a:solidFill>
              </a:rPr>
              <a:t> Clinical Rehabilitation, 11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794144"/>
              </p:ext>
            </p:extLst>
          </p:nvPr>
        </p:nvGraphicFramePr>
        <p:xfrm>
          <a:off x="251520" y="188640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87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The INPA multi-site study of </a:t>
            </a:r>
            <a:r>
              <a:rPr lang="en-GB" sz="4400" b="1" dirty="0" err="1">
                <a:solidFill>
                  <a:schemeClr val="tx1"/>
                </a:solidFill>
              </a:rPr>
              <a:t>neurobehavioural</a:t>
            </a:r>
            <a:r>
              <a:rPr lang="en-GB" sz="4400" b="1" dirty="0">
                <a:solidFill>
                  <a:schemeClr val="tx1"/>
                </a:solidFill>
              </a:rPr>
              <a:t> disability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0972"/>
            <a:ext cx="2880000" cy="7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constel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59972" y="0"/>
            <a:ext cx="4320540" cy="6858000"/>
          </a:xfrm>
          <a:prstGeom prst="rect">
            <a:avLst/>
          </a:prstGeom>
          <a:blipFill dpi="0" rotWithShape="1">
            <a:blip r:embed="rId4">
              <a:alphaModFix amt="85000"/>
            </a:blip>
            <a:srcRect/>
            <a:tile tx="0" ty="0" sx="100000" sy="100000" flip="none" algn="tl"/>
          </a:blipFill>
          <a:ln>
            <a:noFill/>
          </a:ln>
          <a:effectLst>
            <a:softEdge rad="11250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07504" y="177367"/>
            <a:ext cx="2439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Cognitive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173685"/>
            <a:ext cx="2564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Emotional</a:t>
            </a:r>
            <a:endParaRPr lang="en-GB" sz="2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70" y="4527011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Poor insight</a:t>
            </a:r>
            <a:endParaRPr lang="en-GB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62454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Poor social judgement</a:t>
            </a:r>
            <a:endParaRPr lang="en-GB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92" y="3213556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Labile mood</a:t>
            </a:r>
            <a:endParaRPr lang="en-GB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3847400"/>
            <a:ext cx="3672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Poor impulse control</a:t>
            </a:r>
            <a:endParaRPr lang="en-GB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544" y="1844824"/>
            <a:ext cx="3852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Personality changes</a:t>
            </a:r>
            <a:endParaRPr lang="en-GB" sz="2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904" y="5059742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Executive dysfunction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8056" y="5606190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Attention deficits</a:t>
            </a:r>
            <a:endParaRPr lang="en-GB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12" y="620687"/>
            <a:ext cx="3240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Behavioural</a:t>
            </a:r>
            <a:endParaRPr lang="en-GB" sz="2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496" y="548680"/>
            <a:ext cx="399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term that  has grown in use to denote this complex, subtle, yet pervasive constellation of cognitive-behaviour changes is </a:t>
            </a:r>
            <a:r>
              <a:rPr lang="en-GB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neurobehavioural</a:t>
            </a:r>
            <a:r>
              <a:rPr lang="en-GB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disability’.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Wood (2001), p. 4</a:t>
            </a:r>
          </a:p>
        </p:txBody>
      </p:sp>
    </p:spTree>
    <p:extLst>
      <p:ext uri="{BB962C8B-B14F-4D97-AF65-F5344CB8AC3E}">
        <p14:creationId xmlns:p14="http://schemas.microsoft.com/office/powerpoint/2010/main" val="29259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INPA multi-site study of </a:t>
            </a:r>
            <a:r>
              <a:rPr lang="en-GB" b="1" dirty="0" err="1" smtClean="0"/>
              <a:t>neurobehavioural</a:t>
            </a:r>
            <a:r>
              <a:rPr lang="en-GB" b="1" dirty="0" smtClean="0"/>
              <a:t> disability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14 services</a:t>
            </a:r>
          </a:p>
          <a:p>
            <a:pPr algn="ctr"/>
            <a:r>
              <a:rPr lang="en-GB" dirty="0" smtClean="0"/>
              <a:t>299 admissions</a:t>
            </a:r>
          </a:p>
          <a:p>
            <a:pPr algn="ctr"/>
            <a:r>
              <a:rPr lang="en-GB" dirty="0" smtClean="0"/>
              <a:t>6 measures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Which measures should we use?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09484"/>
            <a:ext cx="2880000" cy="7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ramos_whichmeasures_28Nov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sdsramos_whichmeasures_28Nov16</Template>
  <TotalTime>1124</TotalTime>
  <Words>1467</Words>
  <Application>Microsoft Office PowerPoint</Application>
  <PresentationFormat>On-screen Show (4:3)</PresentationFormat>
  <Paragraphs>1153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Arial Black</vt:lpstr>
      <vt:lpstr>Arial Unicode MS</vt:lpstr>
      <vt:lpstr>Calibri</vt:lpstr>
      <vt:lpstr>Times New Roman</vt:lpstr>
      <vt:lpstr>Webdings</vt:lpstr>
      <vt:lpstr>sdsramos_whichmeasures_28Nov16</vt:lpstr>
      <vt:lpstr>INPA multi-site study of neurobehavioural disability</vt:lpstr>
      <vt:lpstr>What are we measuring?</vt:lpstr>
      <vt:lpstr>PowerPoint Presentation</vt:lpstr>
      <vt:lpstr>Which ones could be used?</vt:lpstr>
      <vt:lpstr>Which ones are being used?</vt:lpstr>
      <vt:lpstr>PowerPoint Presentation</vt:lpstr>
      <vt:lpstr>PowerPoint Presentation</vt:lpstr>
      <vt:lpstr>PowerPoint Presentation</vt:lpstr>
      <vt:lpstr>The INPA multi-site study of neurobehavioural disability</vt:lpstr>
      <vt:lpstr>The INPA multi-site study of neurobehavioural disability Measures</vt:lpstr>
      <vt:lpstr>The INPA multi-site study of neurobehavioural disability Method</vt:lpstr>
      <vt:lpstr>The INPA multi-site study of neurobehavioural disability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Showing change</vt:lpstr>
      <vt:lpstr>So, which measures should we use?</vt:lpstr>
      <vt:lpstr>So, which measures should we use?</vt:lpstr>
      <vt:lpstr>Specifically neurobehavioural?</vt:lpstr>
      <vt:lpstr>So, which measures should we use?</vt:lpstr>
      <vt:lpstr>So, which measures should we use?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INPA multi-site study of neurobehavioural disability</dc:title>
  <dc:creator>Sara da Silva Ramos</dc:creator>
  <cp:lastModifiedBy>Foscarini-Craggs P.</cp:lastModifiedBy>
  <cp:revision>108</cp:revision>
  <dcterms:created xsi:type="dcterms:W3CDTF">2016-11-17T14:39:56Z</dcterms:created>
  <dcterms:modified xsi:type="dcterms:W3CDTF">2017-01-24T14:26:28Z</dcterms:modified>
</cp:coreProperties>
</file>